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65" r:id="rId5"/>
    <p:sldId id="258" r:id="rId6"/>
    <p:sldId id="271" r:id="rId7"/>
    <p:sldId id="270" r:id="rId8"/>
    <p:sldId id="272" r:id="rId9"/>
    <p:sldId id="268" r:id="rId10"/>
    <p:sldId id="274" r:id="rId11"/>
  </p:sldIdLst>
  <p:sldSz cx="24387175" cy="13716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5CA"/>
    <a:srgbClr val="F8CD46"/>
    <a:srgbClr val="02539C"/>
    <a:srgbClr val="032B60"/>
    <a:srgbClr val="A79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8"/>
    <p:restoredTop sz="94674"/>
  </p:normalViewPr>
  <p:slideViewPr>
    <p:cSldViewPr snapToGrid="0" snapToObjects="1">
      <p:cViewPr varScale="1">
        <p:scale>
          <a:sx n="45" d="100"/>
          <a:sy n="45" d="100"/>
        </p:scale>
        <p:origin x="1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31B0E-ACDD-48CA-A97D-D1FB650AC1F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DA9A-BEA2-4E88-938D-7779672CD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08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0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s://www.compart.com/en/unicode/U+2081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0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3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45ED44-61BA-E245-BBEA-1B34D296D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199" y="1744950"/>
            <a:ext cx="1444775" cy="1609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A90285-F814-5C41-90EA-FEDE23685D7F}"/>
              </a:ext>
            </a:extLst>
          </p:cNvPr>
          <p:cNvSpPr txBox="1"/>
          <p:nvPr/>
        </p:nvSpPr>
        <p:spPr>
          <a:xfrm>
            <a:off x="2806698" y="4757738"/>
            <a:ext cx="1877377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Characterization of Defects in Crystalline Optical Coatings</a:t>
            </a:r>
          </a:p>
          <a:p>
            <a:pPr algn="ctr"/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Helvetica" panose="020B0604020202020204" pitchFamily="2" charset="0"/>
                <a:cs typeface="Times New Roman" panose="02020603050405020304" pitchFamily="18" charset="0"/>
              </a:rPr>
              <a:t>Breck Meagher₁, Mentor: Dr. E. </a:t>
            </a:r>
            <a:r>
              <a:rPr lang="en-US" sz="2800" b="1" dirty="0" err="1">
                <a:solidFill>
                  <a:schemeClr val="bg1"/>
                </a:solidFill>
                <a:latin typeface="Helvetica" panose="020B0604020202020204" pitchFamily="2" charset="0"/>
                <a:cs typeface="Times New Roman" panose="02020603050405020304" pitchFamily="18" charset="0"/>
              </a:rPr>
              <a:t>Gretarsson</a:t>
            </a:r>
            <a:r>
              <a:rPr lang="en-US" sz="2800" b="1" dirty="0">
                <a:solidFill>
                  <a:schemeClr val="bg1"/>
                </a:solidFill>
                <a:latin typeface="Helvetica" panose="020B0604020202020204" pitchFamily="2" charset="0"/>
                <a:cs typeface="Times New Roman" panose="02020603050405020304" pitchFamily="18" charset="0"/>
              </a:rPr>
              <a:t>₂, Dr. A. </a:t>
            </a:r>
            <a:r>
              <a:rPr lang="en-US" sz="2800" b="1" dirty="0" err="1">
                <a:solidFill>
                  <a:schemeClr val="bg1"/>
                </a:solidFill>
                <a:latin typeface="Helvetica" panose="020B0604020202020204" pitchFamily="2" charset="0"/>
                <a:cs typeface="Times New Roman" panose="02020603050405020304" pitchFamily="18" charset="0"/>
              </a:rPr>
              <a:t>Markosyan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₃, 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</a:rPr>
              <a:t>Dr. A. </a:t>
            </a:r>
            <a:r>
              <a:rPr lang="en-US" sz="2800" b="1" dirty="0" err="1">
                <a:solidFill>
                  <a:schemeClr val="bg1"/>
                </a:solidFill>
                <a:latin typeface="Roboto" panose="02000000000000000000" pitchFamily="2" charset="0"/>
              </a:rPr>
              <a:t>Gretarsson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₄</a:t>
            </a:r>
            <a:endParaRPr lang="en-US" sz="2800" b="1" dirty="0">
              <a:solidFill>
                <a:schemeClr val="bg1"/>
              </a:solidFill>
              <a:latin typeface="Helvetica" panose="020B0604020202020204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" panose="020B0604020202020204" pitchFamily="2" charset="0"/>
                <a:cs typeface="Times New Roman" panose="02020603050405020304" pitchFamily="18" charset="0"/>
              </a:rPr>
              <a:t>Department of Physics and Astronomy₁,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₄</a:t>
            </a:r>
            <a:r>
              <a:rPr lang="en-US" sz="2400" dirty="0">
                <a:solidFill>
                  <a:schemeClr val="bg1"/>
                </a:solidFill>
                <a:latin typeface="Helvetica" panose="020B0604020202020204" pitchFamily="2" charset="0"/>
                <a:cs typeface="Times New Roman" panose="02020603050405020304" pitchFamily="18" charset="0"/>
              </a:rPr>
              <a:t>, Department of Aerospace Engineering₂, Stanford LIGO Group</a:t>
            </a:r>
            <a:r>
              <a:rPr lang="en-US" sz="2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₃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Roboto" panose="02000000000000000000" pitchFamily="2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Roboto" panose="02000000000000000000" pitchFamily="2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Roboto" panose="02000000000000000000" pitchFamily="2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Roboto" panose="02000000000000000000" pitchFamily="2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Arizona NASA Space Grant Statewide Symposium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9D5915-801A-3145-BD39-A0C8F8CE6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7022" y="12618683"/>
            <a:ext cx="3413126" cy="1097317"/>
          </a:xfrm>
          <a:prstGeom prst="rect">
            <a:avLst/>
          </a:prstGeom>
        </p:spPr>
      </p:pic>
      <p:pic>
        <p:nvPicPr>
          <p:cNvPr id="2" name="Picture 1" descr="Image preview">
            <a:extLst>
              <a:ext uri="{FF2B5EF4-FFF2-40B4-BE49-F238E27FC236}">
                <a16:creationId xmlns:a16="http://schemas.microsoft.com/office/drawing/2014/main" id="{1882A011-EAC6-6E0B-2428-904546D7A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16" b="91264" l="5000" r="97333">
                        <a14:foregroundMark x1="9500" y1="41186" x2="11333" y2="65679"/>
                        <a14:foregroundMark x1="8500" y1="41966" x2="9500" y2="63027"/>
                        <a14:foregroundMark x1="9500" y1="63027" x2="9667" y2="63027"/>
                        <a14:foregroundMark x1="6500" y1="34477" x2="6500" y2="60842"/>
                        <a14:foregroundMark x1="7167" y1="38378" x2="5000" y2="60842"/>
                        <a14:foregroundMark x1="5000" y1="60842" x2="16667" y2="78939"/>
                        <a14:foregroundMark x1="16667" y1="78939" x2="46000" y2="87207"/>
                        <a14:foregroundMark x1="46000" y1="87207" x2="72833" y2="85179"/>
                        <a14:foregroundMark x1="72833" y1="85179" x2="90667" y2="71607"/>
                        <a14:foregroundMark x1="90667" y1="71607" x2="96167" y2="51794"/>
                        <a14:foregroundMark x1="96167" y1="51794" x2="90167" y2="27301"/>
                        <a14:foregroundMark x1="90167" y1="27301" x2="61333" y2="12793"/>
                        <a14:foregroundMark x1="61333" y1="12793" x2="7667" y2="44150"/>
                        <a14:foregroundMark x1="7667" y1="44150" x2="5000" y2="46646"/>
                        <a14:foregroundMark x1="33833" y1="89392" x2="58667" y2="91264"/>
                        <a14:foregroundMark x1="58667" y1="91264" x2="62667" y2="89860"/>
                        <a14:foregroundMark x1="28167" y1="12793" x2="52500" y2="5772"/>
                        <a14:foregroundMark x1="52500" y1="5772" x2="73167" y2="12324"/>
                        <a14:foregroundMark x1="23000" y1="24025" x2="21333" y2="56006"/>
                        <a14:foregroundMark x1="21333" y1="56006" x2="39000" y2="68175"/>
                        <a14:foregroundMark x1="39000" y1="68175" x2="68000" y2="67395"/>
                        <a14:foregroundMark x1="68000" y1="67395" x2="82667" y2="46334"/>
                        <a14:foregroundMark x1="82667" y1="46334" x2="67667" y2="21685"/>
                        <a14:foregroundMark x1="67667" y1="21685" x2="37333" y2="19345"/>
                        <a14:foregroundMark x1="37333" y1="19345" x2="23000" y2="24181"/>
                        <a14:foregroundMark x1="90333" y1="29797" x2="97333" y2="50234"/>
                        <a14:foregroundMark x1="97333" y1="50234" x2="91333" y2="70203"/>
                        <a14:foregroundMark x1="81833" y1="58814" x2="48333" y2="70515"/>
                        <a14:foregroundMark x1="48333" y1="70515" x2="24833" y2="60842"/>
                        <a14:foregroundMark x1="24833" y1="60842" x2="15833" y2="40406"/>
                        <a14:foregroundMark x1="15833" y1="40406" x2="30833" y2="23869"/>
                        <a14:foregroundMark x1="30833" y1="23869" x2="58167" y2="24181"/>
                        <a14:foregroundMark x1="58167" y1="24181" x2="81667" y2="40250"/>
                        <a14:foregroundMark x1="81667" y1="40250" x2="82000" y2="60842"/>
                        <a14:foregroundMark x1="70333" y1="41654" x2="78833" y2="55850"/>
                        <a14:foregroundMark x1="75500" y1="34477" x2="75667" y2="31981"/>
                        <a14:foregroundMark x1="71667" y1="36817" x2="74333" y2="46958"/>
                        <a14:foregroundMark x1="72667" y1="39782" x2="76500" y2="50234"/>
                        <a14:foregroundMark x1="77500" y1="38534" x2="79833" y2="53042"/>
                        <a14:foregroundMark x1="75667" y1="28705" x2="76000" y2="38066"/>
                        <a14:foregroundMark x1="72833" y1="29485" x2="76333" y2="33385"/>
                        <a14:foregroundMark x1="73167" y1="49610" x2="73500" y2="53666"/>
                        <a14:foregroundMark x1="72833" y1="48674" x2="72833" y2="58970"/>
                        <a14:foregroundMark x1="59333" y1="36505" x2="62000" y2="55382"/>
                        <a14:foregroundMark x1="62000" y1="31513" x2="65000" y2="53822"/>
                        <a14:foregroundMark x1="65833" y1="37754" x2="66000" y2="63183"/>
                        <a14:foregroundMark x1="66000" y1="63183" x2="66000" y2="63183"/>
                        <a14:foregroundMark x1="63167" y1="52418" x2="63000" y2="65679"/>
                        <a14:foregroundMark x1="52833" y1="36037" x2="54000" y2="57254"/>
                        <a14:foregroundMark x1="49500" y1="37285" x2="48500" y2="58190"/>
                        <a14:foregroundMark x1="47667" y1="42902" x2="48500" y2="55538"/>
                        <a14:foregroundMark x1="50000" y1="36505" x2="48500" y2="55382"/>
                        <a14:foregroundMark x1="49500" y1="30733" x2="48333" y2="40406"/>
                        <a14:foregroundMark x1="49500" y1="26365" x2="49500" y2="45242"/>
                        <a14:foregroundMark x1="54000" y1="31045" x2="55833" y2="43994"/>
                        <a14:foregroundMark x1="58833" y1="31357" x2="61167" y2="41810"/>
                        <a14:foregroundMark x1="59000" y1="32449" x2="60667" y2="32761"/>
                        <a14:foregroundMark x1="52167" y1="31201" x2="61000" y2="26833"/>
                        <a14:foregroundMark x1="37167" y1="30109" x2="32833" y2="57410"/>
                        <a14:foregroundMark x1="32833" y1="57410" x2="25333" y2="36037"/>
                        <a14:foregroundMark x1="40833" y1="28705" x2="35667" y2="59906"/>
                        <a14:foregroundMark x1="35667" y1="59906" x2="19833" y2="48518"/>
                        <a14:foregroundMark x1="39833" y1="42278" x2="38167" y2="60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9" y="645374"/>
            <a:ext cx="2185809" cy="233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7489B01-84EA-E8F4-92C7-16CFA2173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65" b="96127" l="6500" r="97000">
                        <a14:foregroundMark x1="28500" y1="9507" x2="15000" y2="70423"/>
                        <a14:foregroundMark x1="15000" y1="70423" x2="21000" y2="94366"/>
                        <a14:foregroundMark x1="21000" y1="94366" x2="71000" y2="92606"/>
                        <a14:foregroundMark x1="71000" y1="92606" x2="93000" y2="72183"/>
                        <a14:foregroundMark x1="93000" y1="72183" x2="94000" y2="21831"/>
                        <a14:foregroundMark x1="94000" y1="21831" x2="76500" y2="4577"/>
                        <a14:foregroundMark x1="76500" y1="4577" x2="37000" y2="5282"/>
                        <a14:foregroundMark x1="37000" y1="5282" x2="14000" y2="16197"/>
                        <a14:foregroundMark x1="14000" y1="16197" x2="2500" y2="45070"/>
                        <a14:foregroundMark x1="2500" y1="45070" x2="9500" y2="80634"/>
                        <a14:foregroundMark x1="9500" y1="80634" x2="23500" y2="96127"/>
                        <a14:foregroundMark x1="23500" y1="96127" x2="25500" y2="95775"/>
                        <a14:foregroundMark x1="17000" y1="34859" x2="35000" y2="64789"/>
                        <a14:foregroundMark x1="35000" y1="64789" x2="70500" y2="32394"/>
                        <a14:foregroundMark x1="70500" y1="32394" x2="68000" y2="14085"/>
                        <a14:foregroundMark x1="68000" y1="14085" x2="26500" y2="38380"/>
                        <a14:foregroundMark x1="26500" y1="38380" x2="12500" y2="52817"/>
                        <a14:foregroundMark x1="44000" y1="27465" x2="25000" y2="39789"/>
                        <a14:foregroundMark x1="25000" y1="39789" x2="46000" y2="29225"/>
                        <a14:foregroundMark x1="46000" y1="29225" x2="45500" y2="27817"/>
                        <a14:foregroundMark x1="30500" y1="26408" x2="40500" y2="46831"/>
                        <a14:foregroundMark x1="40500" y1="46831" x2="46500" y2="33451"/>
                        <a14:foregroundMark x1="32500" y1="36972" x2="29000" y2="41549"/>
                        <a14:foregroundMark x1="6000" y1="77465" x2="8000" y2="25352"/>
                        <a14:foregroundMark x1="8000" y1="25352" x2="15000" y2="2113"/>
                        <a14:foregroundMark x1="15000" y1="2113" x2="53000" y2="704"/>
                        <a14:foregroundMark x1="53000" y1="704" x2="81500" y2="2817"/>
                        <a14:foregroundMark x1="81500" y1="2817" x2="96000" y2="35915"/>
                        <a14:foregroundMark x1="96000" y1="35915" x2="93000" y2="83803"/>
                        <a14:foregroundMark x1="93000" y1="83803" x2="46000" y2="98239"/>
                        <a14:foregroundMark x1="46000" y1="98239" x2="18000" y2="95423"/>
                        <a14:foregroundMark x1="18000" y1="95423" x2="6500" y2="71127"/>
                        <a14:foregroundMark x1="39000" y1="76761" x2="33000" y2="83451"/>
                        <a14:foregroundMark x1="69500" y1="78873" x2="64500" y2="79930"/>
                        <a14:foregroundMark x1="66000" y1="78873" x2="58000" y2="76408"/>
                        <a14:foregroundMark x1="51000" y1="81338" x2="43000" y2="85211"/>
                        <a14:foregroundMark x1="44000" y1="81338" x2="70000" y2="82394"/>
                        <a14:foregroundMark x1="67000" y1="62324" x2="72000" y2="60563"/>
                        <a14:foregroundMark x1="68000" y1="60915" x2="75000" y2="60563"/>
                        <a14:foregroundMark x1="63000" y1="58803" x2="76000" y2="57394"/>
                        <a14:foregroundMark x1="67500" y1="55986" x2="81500" y2="57394"/>
                        <a14:foregroundMark x1="91500" y1="28873" x2="97000" y2="72183"/>
                        <a14:foregroundMark x1="97000" y1="72183" x2="92000" y2="89789"/>
                        <a14:foregroundMark x1="21000" y1="75000" x2="55000" y2="74648"/>
                        <a14:foregroundMark x1="22500" y1="71831" x2="60500" y2="70775"/>
                        <a14:foregroundMark x1="15500" y1="4577" x2="77000" y2="2817"/>
                        <a14:foregroundMark x1="38000" y1="4577" x2="75500" y2="2465"/>
                        <a14:foregroundMark x1="32500" y1="34507" x2="23000" y2="54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0638" y="1017449"/>
            <a:ext cx="1645648" cy="233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F2FBCB4-D975-D706-A9BB-756B2A465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570" y="236243"/>
            <a:ext cx="2792479" cy="233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A2D607-1BD1-EE55-B024-29BB3B0F6D19}"/>
              </a:ext>
            </a:extLst>
          </p:cNvPr>
          <p:cNvSpPr txBox="1"/>
          <p:nvPr/>
        </p:nvSpPr>
        <p:spPr>
          <a:xfrm>
            <a:off x="19590334" y="2501177"/>
            <a:ext cx="2266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257241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19120" y="1769567"/>
            <a:ext cx="7288530" cy="5705653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A6879-DEFF-2D4A-BC99-173FA49F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5B7760-DBE9-7F4D-B3EB-719FB338BA05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LIGO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What is an Interferometer? | LIGO Lab | Calte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55139"/>
            <a:ext cx="14283376" cy="80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/>
          <p:cNvSpPr/>
          <p:nvPr/>
        </p:nvSpPr>
        <p:spPr>
          <a:xfrm rot="15707378">
            <a:off x="13914941" y="3581174"/>
            <a:ext cx="1359951" cy="3213101"/>
          </a:xfrm>
          <a:prstGeom prst="triangle">
            <a:avLst>
              <a:gd name="adj" fmla="val 59384"/>
            </a:avLst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933309" y="7802931"/>
            <a:ext cx="708399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Amorphous, dielectric coatings</a:t>
            </a:r>
          </a:p>
          <a:p>
            <a:pPr marL="1485946" lvl="1" indent="-5715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reflective</a:t>
            </a:r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 optical loss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89" y="447427"/>
            <a:ext cx="1028985" cy="1146175"/>
          </a:xfrm>
          <a:prstGeom prst="rect">
            <a:avLst/>
          </a:prstGeom>
        </p:spPr>
      </p:pic>
      <p:pic>
        <p:nvPicPr>
          <p:cNvPr id="1026" name="Picture 2" descr="LIGO Optics ETMs Before Inst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8728" y="2104961"/>
            <a:ext cx="6713152" cy="5034864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0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07726" y="10355987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93339" y="12946706"/>
            <a:ext cx="7792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2. Two LIGO ‘Test Masses’, LIGO Optics Caltech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93339" y="12485041"/>
            <a:ext cx="7540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1. Basic Interferometer Diagram, LIGO Caltech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978313" y="2277547"/>
            <a:ext cx="53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063D5D-2CD6-5C51-B5D6-F69DB18DA4CE}"/>
              </a:ext>
            </a:extLst>
          </p:cNvPr>
          <p:cNvSpPr/>
          <p:nvPr/>
        </p:nvSpPr>
        <p:spPr>
          <a:xfrm>
            <a:off x="279106" y="1294670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015562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895303" y="2498232"/>
            <a:ext cx="10235042" cy="9846168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A6879-DEFF-2D4A-BC99-173FA49F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5B7760-DBE9-7F4D-B3EB-719FB338BA05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AlGaAs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Coatings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89" y="447427"/>
            <a:ext cx="1028985" cy="11461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 rot="16200000">
            <a:off x="17358733" y="6687553"/>
            <a:ext cx="13715999" cy="340891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82873" y="12936508"/>
            <a:ext cx="11270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3. Adapted from “Typical Semiconductor Supermirror”, Garret Cole, et. al.</a:t>
            </a:r>
          </a:p>
        </p:txBody>
      </p:sp>
      <p:pic>
        <p:nvPicPr>
          <p:cNvPr id="15" name="Picture 14" descr="A close-up of a machine&#10;&#10;Description automatically generated with medium confidence">
            <a:extLst>
              <a:ext uri="{FF2B5EF4-FFF2-40B4-BE49-F238E27FC236}">
                <a16:creationId xmlns:a16="http://schemas.microsoft.com/office/drawing/2014/main" id="{3BBF6EDF-6BBB-3230-B7D7-5C906FAABF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314" b="-2"/>
          <a:stretch/>
        </p:blipFill>
        <p:spPr>
          <a:xfrm rot="5400000">
            <a:off x="310141" y="23920621"/>
            <a:ext cx="6858000" cy="6002844"/>
          </a:xfrm>
          <a:prstGeom prst="rect">
            <a:avLst/>
          </a:prstGeom>
          <a:effectLst/>
        </p:spPr>
      </p:pic>
      <p:pic>
        <p:nvPicPr>
          <p:cNvPr id="19" name="Picture 18" descr="A close-up of a machine&#10;&#10;Description automatically generated with medium confidence">
            <a:extLst>
              <a:ext uri="{FF2B5EF4-FFF2-40B4-BE49-F238E27FC236}">
                <a16:creationId xmlns:a16="http://schemas.microsoft.com/office/drawing/2014/main" id="{3BBF6EDF-6BBB-3230-B7D7-5C906FAABF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314" b="-2"/>
          <a:stretch/>
        </p:blipFill>
        <p:spPr>
          <a:xfrm rot="5400000">
            <a:off x="462541" y="24073021"/>
            <a:ext cx="6858000" cy="6002844"/>
          </a:xfrm>
          <a:prstGeom prst="rect">
            <a:avLst/>
          </a:prstGeom>
          <a:effectLst/>
        </p:spPr>
      </p:pic>
      <p:sp>
        <p:nvSpPr>
          <p:cNvPr id="4" name="AutoShape 2" descr="data:image/jpeg;base64,/9j/4QAYRXhpZgAASUkqAAgAAAAAAAAAAAAAAP/sABFEdWNreQABAAQAAAA8AAD/4QQMaHR0cDovL25zLmFkb2JlLmNvbS94YXAvMS4wLwA8P3hwYWNrZXQgYmVnaW49Iu+7vyIgaWQ9Ilc1TTBNcENlaGlIenJlU3pOVGN6a2M5ZCI/PiA8eDp4bXBtZXRhIHhtbG5zOng9ImFkb2JlOm5zOm1ldGEvIiB4OnhtcHRrPSJBZG9iZSBYTVAgQ29yZSA1LjYtYzEzOCA3OS4xNTk4MjQsIDIwMTYvMDkvMTQtMDE6MDk6MDEgICAgICAgICI+IDxyZGY6UkRGIHhtbG5zOnJkZj0iaHR0cDovL3d3dy53My5vcmcvMTk5OS8wMi8yMi1yZGYtc3ludGF4LW5zIyI+IDxyZGY6RGVzY3JpcHRpb24gcmRmOmFib3V0PSIiIHhtbG5zOnhtcE1NPSJodHRwOi8vbnMuYWRvYmUuY29tL3hhcC8xLjAvbW0vIiB4bWxuczpzdFJlZj0iaHR0cDovL25zLmFkb2JlLmNvbS94YXAvMS4wL3NUeXBlL1Jlc291cmNlUmVmIyIgeG1sbnM6eG1wPSJodHRwOi8vbnMuYWRvYmUuY29tL3hhcC8xLjAvIiB4bWxuczpkYz0iaHR0cDovL3B1cmwub3JnL2RjL2VsZW1lbnRzLzEuMS8iIHhtcE1NOk9yaWdpbmFsRG9jdW1lbnRJRD0idXVpZDo1RDIwODkyNDkzQkZEQjExOTE0QTg1OTBEMzE1MDhDOCIgeG1wTU06RG9jdW1lbnRJRD0ieG1wLmRpZDpFRUYxNDJCMzJCRjgxMUU3OUM3MEExQzhDNkVENUMzNCIgeG1wTU06SW5zdGFuY2VJRD0ieG1wLmlpZDpFRUYxNDJCMjJCRjgxMUU3OUM3MEExQzhDNkVENUMzNCIgeG1wOkNyZWF0b3JUb29sPSJBZG9iZSBQaG90b3Nob3AgQ0MgMjAxNyAoTWFjaW50b3NoKSI+IDx4bXBNTTpEZXJpdmVkRnJvbSBzdFJlZjppbnN0YW5jZUlEPSJ4bXAuaWlkOjYxODlkMTJkLTI0NmQtNDg1YS05ZjcyLTI4ODU3MWZhNDI1MyIgc3RSZWY6ZG9jdW1lbnRJRD0iYWRvYmU6ZG9jaWQ6cGhvdG9zaG9wOjhjY2NkMDY4LTYwMDAtMTE3YS1iMzM5LWJhODEzOGI4NzBlMyIvPiA8ZGM6dGl0bGU+IDxyZGY6QWx0PiA8cmRmOmxpIHhtbDpsYW5nPSJ4LWRlZmF1bHQiPlByaW50PC9yZGY6bGk+IDwvcmRmOkFsdD4gPC9kYzp0aXRsZT4gPC9yZGY6RGVzY3JpcHRpb24+IDwvcmRmOlJERj4gPC94OnhtcG1ldGE+IDw/eHBhY2tldCBlbmQ9InIiPz7/7QBIUGhvdG9zaG9wIDMuMAA4QklNBAQAAAAAAA8cAVoAAxslRxwCAAACAAIAOEJJTQQlAAAAAAAQ/OEfici3yXgvNGI0B1h36//uAA5BZG9iZQBkwAAAAAH/2wCEAAYEBAQFBAYFBQYJBgUGCQsIBgYICwwKCgsKCgwQDAwMDAwMEAwODxAPDgwTExQUExMcGxsbHB8fHx8fHx8fHx8BBwcHDQwNGBAQGBoVERUaHx8fHx8fHx8fHx8fHx8fHx8fHx8fHx8fHx8fHx8fHx8fHx8fHx8fHx8fHx8fHx8fH//AABEIAqICvAMBEQACEQEDEQH/xADKAAEAAQUBAQEAAAAAAAAAAAAABAECAwUGBwgJAQEBAAIDAQAAAAAAAAAAAAAAAQIFAwQGBxAAAQMDAgIFBQkNBgMFBgMJAQACAxEEBSEGMRJBUWETB3GRIjIUgdFCUtKTFRcIobFicpKyI1NzVDVVFvDBgjOzJOGiQ/FjgzQlwkR0JjZ20zc4o6S0xEV1hVYoEQEAAgEDAgQEAwcEAgEFAAAAAQIREgMEITFBURMFYXEiBpGxMvCBocHRQhTh8VIjYnKigrLCMyT/2gAMAwEAAhEDEQA/APql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CoQEBAQEBAQEBAQEBAQEBAQEBAQEBAQEBAQEBAQEBAQEBAQEBAQEBAQEBAQEBAQEBAQEBAQEBAQEBAQEBAQEBAQEBAQEBAQEBAQEBAQEBAQEBAQEBAQEFCaIPAPFP7Rd3Y5WfCbNbE99q4x3mWlb3je9aaOZAw+ieXgXu49A6VruRzMTir1HtXsHqxFt3x8P6uHw/jx4p2dw66mvW5G3dIZJYLmBnd68WtdGGOYOqhXVrzNyJ7vS3+1ONeuI+mfm+jfDnxDxW98IL60HcXcBEeQsnGroZCK8aDmY7i1399VtNjfjcjPi8H7n7bucTd0W7eE+bq1ztcICAgICAgICAgICAgICAgICAgICAgICAgICAgICAgICAgICAgICAgICAgICAgICAgICAgICAgICAgICAgICAgICAgIIeWy2OxWOuMjkbhlrY2rDJcXEho1rR/agHE9ClrREZlnt7dr2itYzMvn3Ofaoyb797Nu4eAWDHEMmvy90sg6HckbmBnkqVrb8+c/TD13D+1tdfrtOfg2uzvtMtushHabpx8dlDM4NGRtHP7uOug72N/M7l63B3uK7XPzP1QvP+0b7dNW1OrHhPd7vHIx7GvY4PY4AtcDUEHUEELZPGzGFyAgICAgICAXNAqTQdZQYH39jH/mXETPxntH3ygwOzuFbxvoPckafvFBjO5MLWguQ78Rj3fmtKCv09ZH/LjuJfxLeY/faEGr3NuCeLbmUntbS8imis7h8U5jDOR7YnFrvTI9UivBYbs4rPycvHrE7lYn/lH5vhW2frVxqTxK0N4fU+JaIdrjM7i4sSIJW0kaCC2nFde1Zy2V9u1r6ono9B+zDdPO+MrCx5bDJjnSOhB9EuZPGGkjraHkDyrZe3/rn5PK/eOJ26z46v5S+mVt3z8QEBAQEBAQEBAQEBAQEBAQEBAQEBAQEBAQEBAQEBAQEBAQEBAQEBAQEBAQEBAQEBAQEBAQEBAQEBAQEBAQEBAQEBAQeIfatyF3b7MxdnFIW295fAXLR8MRRue0Hs5tfcC6XNmcRDffb9IndmZ8IfN2Kkt23MRnFYg4c47FqLQ+j8SemI7ul3DPiX2sfsxa6XSnJQ6dNVxUicufYreM6uz6P8E85nbzw1xDn2ZujCJbeOd8rWAshldGwHm5nei1tOC9Bw5mduHyv37arTmXivbv8AjDu/aM+7hZW8fa+dx/NjXZadbXcp/cmD/wAV3yUF3cZ93G8t4/xIHO/OkQU9gy5PpZVw7GQRD84OQDibl3+Zk7on8ExMH3I0AYOP4d5eSeWd7fzOVAO3sW7/ADGSSfjzTO++9BiucPtyyt5bu4toY7eBjpZppRVrGMHM5zi6ugAUmcRla1m04jvL503j9oaa4vZbbZuLs7GwjJbFkZ7dkk8lD67I3DkjaegODj5OC1m9zbZ+no9j7d9tVtETuzmfKDav2i94Y2dhzlrb5Sxcf0jo4mW04GnqOjDYzTqLdetce3zrxPXq2PL+0Nua52pmtvxj+r6SwGdxuexNtlsZL31jds7yGSlDStCCDwc0ggjrW2peLRmOzwW/sW2rzS8YtVsFk4Vr2Ne0tcA5rgQ5p1BB4goPj/xW8ENybXy93f4iykvttSPdLBLbgyOt2E17uZoBcAytA7gR01Wo3+PNZ+D23tvu9NysRacX/P5OCxeIzuTu2WWNx9zd3cmjIYYnudqaVNBoNeJ0XWikzPRvLe4VpXMziH1H4M+EOT2nipshkLr2bcl/TvGxcsscMLfVhfXR5J9JxaR0UOlTteLx9EZnu8P7z7n/AJN4iv6K/wAXoxzFzZUbl4O6Z+/QVfB/jHrx+7UfhLttK2kUscsbZIntkjcKte0gtI6wQguQEBAQEBAQEBAQEBAQEBAQEBAQEBAQEBAQEBAQEBAQEBAQEBAQEBAQEBAQEBAQEBAQEBAQEBAQEBAQEBAQEBAQEFC5opU0roO0oPNPFrw+zm+8DeWbRFbS2L++wzHEEyyt0Je/4DXsJaB16lcHI2tdend3/beZ6G7qn9M9JfId/Y5LE30thkraSzvYDyy28zSx7T5D9wrT2o+g8flRMRNZzDd7Uu7eO4dNIGvkB5GB1DQU14rr7kS2m3nepM57PUNmb4zG1Lgz4v8A3eImdz32HcdNeMkDj6j/ALh6etcnG5Vtufg1XuXtm3y64v8ATuR+m/8AK3w/J7ttjxC25n7KO6t5jCJDy8sw5QHjiwu9XmHxTr2Lf7W7W8Zq+dczhbvGvNNyMT/CfjHnDpwarkdUQU5ggqDVAQCg8w+0blrqw8Lb9lu4MN9LDaympDu6e/meG0PSG0PYSury7Yp8229l2otyIz/bGXyLZvaHCuorqFprQ+l8O8RLsr/KYq4xYhgbzTOAayMA83N5FwRWYl2tulq31TPR7X9l/IXrsBmcXc1EdldMkgY+vM3v2HnFDwbWOvlJW59vvmJh4D7u2YjfreI/VH5PbAti8mICDW4/+MZX8aD/AEgg2SAg1kuDjjkdNjZTYTuNXCMB0Lz+HCfR91tD2oMFzuA4q3lmzsQtbaBjny5CKr7cNaKlz9OePTrFO1SZiIzLKlZtMRHeXzVvH7Rm8czkJGbdlOExLSWxBjWPuJACRzve5ruXmB9VvDrK1O9zLTPTo9z7b9u7WP8As+q38EbbfjV4m4N0MtzeyZXHtI54L4B/O3X/AK1O8B141K4tvmXrPfLa8n7X425E6Y03+H9H05srdmN3Xt21zVh6Mc4pLATV0UrdHxup0tPnGq3G1uxeuYfOebxL8fdnbv3j+LeLkdUQEBAQEBAQEBAQEBAQEBAQEBAQEBAQEBAQEBAQEHPeIb5I9j5x8bnMe20lLXsJa4GnEEUIQfNP0nlP365+fl+UgfSeU/frn5+X5SB9J5T9+ufn5flIH0nlP365+fl+UgfSeU/frn5+X5SB9J5T9+ufn5flIH0nlP365+fl+UgfSeU/frn5+X5SB9J5T9+ufn5flIH0nlP365+fl+UgfSeU/frn5+X5SB9J5T9+ufn5flIH0nlP365+fl+UgfSeU/frn5+X5SB9J5T9+ufn5flIH0nlP365+fl+UguiyeU7+H/fXNO9jr+nl+OPwkH1qgICAgICAgICAgICCLPkrWG7htCS65n9WJgLiGj4b6eq3tKDH9FRvyf0hPI+Z8YpaxO0ZDUUcWgcXO6ygnUBQancOEw2QsJn5Cwt7x8MUhhdcRMlLDyn1S8GnDoWNqVnvGXJTdvX9MzHylqbnw/2lmdqQ4m5xsMVtJGyVrreNkL45iwfpWOaBR/b09K49zj0tXGHb4fue/x9yNylpz8esTHlPwfPm8tk7g2Hkgy6rc4iZ1LLJtFGu6eSQfAeB0dPQtFyONbbnq+le3e5bPPpmv07kfqr/OPOE3YZz0+e77bHdi7e1v0nbzgus5YKnSdg4njy09KvDpV4nqa/o/0dT3mdiuxp5PWv9uP1Z/8AH+fg99xEYljP0ZO7HXcQHf46SssAPTyscahpPAscF6KHzKe/Rp/ETxNk2Pt6S+yViH30h7nHRxPDoZ5iK6k0exrR6TvR7Krh393RGfF3OBwrcjc0x28Xzff+Mnihmcg65Gbnte8JEVpZUhiY0kkNDW6mlaVcSe1ai/KvM5y+gcL7f40VxNYn4y7HYfjvuzBZK3st2yvyGHlPK+eRoNzDzHSQPFO8a34TTrThwouTY5sxP1TmHV90+19q+3N9jpaPDwn+j6ZikbIxr2ODmPAcxzTUEHUEEda3MS+ezGHm/iF44bf206TH4wtyubHo9yx36CI/97IOkfEbr10XR3+bWvSvWf4PS+0fbG9ycXv/ANe15+M/KP5/m8Cz+Q3BvO6kus9fOne4FsTAeWKEHojZwbT7vStPub9rWzMvd04exx9qdrbriJ7+c/OXBXmJyVj3j3wuktYpDF7bGC6AuFDQSD0a0I04rmjFoa/Ntu2Ld2y2w+5E8l2yCSRkAFZWsc5rKmlSQKDiAuLcr0d/Y3a7ma2mInynxeg4TK5mzyMWVwpuLPKxaF3cyd1M3iY5m8tHNP8A2arHatek5q6/KpsWpO3uzW23P/lGY+Mdej6A2T4kY/cFgTfRuxOTgAF1a3ILGE/HhkeGh7D5x0rf8ff9SOsYl869z9vjjX+m9dyk9piY/jHhLonbhwbf/foT+K8O+9VdhrFn9SYTougfxWvP3ggg2OasRlMk8d69sjoeXkgmcTSIDobp7qDYHOQ/Btbt/aLeQfnAIKDNPPDHXh/8Ng++8IKnKXp9TF3B/GdCz78iDzP7QmeyEHhnkLd9v7Ebx8MVXzRFz2d61z2tYCSdBrRdXl2xTHm2/sm1Nt+JxmKxM/J8pWslCKrT2h9H4e5FZddd7ksZsV3DYyJXN5eWmg04rgik5d3b2sX1Z6PZvsrz3zsTuFjg72JtzAYDTTvXRu72h4+qI1uPb84l4L7ums71Zjvif9P5vdlsXkRAQEBAQEBAQEBAQEBAQEBAQEBAQEBAQEBAQEBAQand2NOT2zkseJBCbq3fEJSOYN5hStKiqDxr6nZ/5wz5h3y0D6nZ/wCcM+Yd8tA+p2f+cM+Yd8tA+p2f+cM+Yd8tA+p2f+cM+Yd8tA+p2f8AnDPmHfLQPqdn/nDPmHfLQPqdn/nDPmHfLQPqdn/nDPmHfLQPqdn/AJwz5h3y0D6nZ/5wz5h3y0D6nZ/5wz5h3y0D6nZ/5wz5h3y0D6nZ/wCcM+Yd8tA+p2f+cM+Yd8tA+p2f+cM+Yd8tBWPwenbLG76XZ6L2Op3DvguB+Og96QEBAQEBAQEBAQEEK5ur/wBuhtra3rGaPubmTSNrK+qymrnnzBBLbFE2R0jWNEj6c7wBU04VPYguQEEbJ/w27/YyfmlBTFfwy0/YR/mBAyWMsMnZTWOQgZc2dw0smgkFWuB/txWN6RaMT2cuzvX2rxek6bR2l57Y7Ch2RHMcWHS42aV0r5HelJHU+i156WtGgPnXFsbEbcTEeLue5+6bvMvF9zwrj4fGf3t1FNFeiOVknc3kesVw3iD1HrBXO1zw37T9/kbnJbeju2OYIYLgGle5c8vZV7O0tpVa3nd4eq+3MYt55h5PhMgyzu453N5mt4jsPUtZeuXu9i0WrNfNtdw5u2v2sETC0N1Ljp7iwrXDn26+nWczl7/seXcGR2Nh7Se7ljt3WUcbo2OFHxFtGVJbzD9HQEVXodiM7cRPk+R+42ivKvNPC8/j/u43du23bazMUMVnam0vGg2DI7TvLh7+DowG6ucDTgOBWq5VJ27YiIxPbo9h7TvRzNnNr7muv6v+yYr8/g7jZPhfnrt0d/uQsx1l60eIgYwTPHR38lDyD8Fmvauzx+Leet8R8MQ0/ufuPGpmmzq3Lf8AO1rYj/1jPX5z+D0lmz9tsg9nbYx+znjAeYxnp1YTyrZRWIjGOjzM3tM5mZyyx7X29FH3UeOt2xfqxG0N16aJhMz3eI+KHhhuLBSyZvbt1d3eF1dc2AlkfLbCtS5upL4x529oWp5WxenWszp/J7v2P3Lib8Rtb23t13fC2muLfw6T/CXD4W6yGYvbSCwuLj6V5w6zkjlfVrm68zqnl5R0kha+k3m0RGct9ytnZ49LWvWnp+P0w+ltr5XIstoLHcBhbluUA3EDeSCZ34NeDuzp6Opej2otp+ru+W8qdqdyZ2omNvwie7pFyOu1uP8A4xlfxoP9IINkgoXAIPLvETxyw+C73GYEMyubFWlzTzW0DuH6RzT6bh8VvukLocjnRXpXrL1XtH2xub+Nze/69r/5T8vL5y8JyRzW6b6W/wA9cvvJ5gQXPNGsafgxtHosaOoLTX3rWnM93ua7ezsbXpbdYrX8/n5uWl2HujuprzGY+6yeKifyC/toZJI66ChLQdQTQ0XZpE2jOGo3d6uxeK2tEWnwmYz+Cbtjw03/ALivWWuPw9xG0uDZbu5jdBBH0Eve8DhTg2p7FlXj2tOIhx7/ALztbdczaP3dX174c7Gx+ytsQ4a0eZpOYzXl04UM07wOd9OgaANHQAtxs7UUrh4Pncy3I3JvZ065XTEBAQEBAQEBAQEBAQEBAQEBAQEBAQEBAQEBAQEBBGyZAx9xU0HIdTog5Xnj+O38oe+iHPH8dv5Q99A54/jt/KHvoHPH8dv5Q99A54/jt/KHvoHPH8dv5Q99A54/jt/KHvoHPH8dv5Q99A54/jt/KHvoHPH8dv5Q99A54/jt/KHvoHPH8dv5Q99A54/jt/KHvoHPH8dv5Q99A54/jt/KHvoHPH8dv5Q99BUPj5h6beI+EOvyorskBAQEBAQEBAQYrq7trWB09zK2GFgq6R5oAgh5DHXN/NA5t6+CybR8kMPovkcDVv6TiG9YQbEICAgII2T/AIbd/sZPzSgpiv4ZafsI/wAwIJSCyeSCKF753NZC0HvHPIDQOmpOiDjLrGxPZJktvkzWzHESW4a4CoFS6GoHM3XgPcQec+IeNm3tjPomZ0UUto/vbS55TVkvLQsJ9bkPB3/BcO/s64x4u77fzZ4+5q7x4vD8j4cb7xszopcNcytHqz27DNE4E0BD2V49R1WqvsWie0va7Hu+zMZi8fv6Os2B4Jbozt9FNnbaTF4aM80xloyeUA+oxh9Jtelzh5FybPEm09ekOt7h9wVpWY251W/g+lcdZDlbb4yFvdxAM74ikMYaKAN+NQdAW3iMPDzMzOZbmzwNjBcsu5GC4v2BwbdyAF7Q6nMGfEBp0LGaxM58YZRuWis1ifpnvHm2VAsmAgIKOApwQef3nhhjcZnLrcWAtxFc3LQLmyYAGceZ7ofil2lW8DTRdenGrW82hs+T7vv7+xXZvOYpOc+Pwz548Em0vra8hNvctqOBB0c0j7oIXYaxuLHLzWLm29+8y2rtIL3iR1Nl+V50EzHPYczlQHAkmBwFdad0NUE68vbWzt3T3MgiibxcevqA6Sg4zLZq9zQfawNdb499WuH/AFJQdPS6mnq86TGYxK1tMTmO7xneGwYdvZeF1tC+S1yR/wBlaxNL5O+HrRMaKkg1q33epaDmcbRfp2l9I9m95vytmYvP17f6pnpGPC0/zdzsvwWnumx3u7G91baOhwcTuPUbqRp1/EaadZPBdjj+3+N/war3L7kiua8frb/nP/4x/OXsNra29rAy3tomQW8TQ2KGNoaxrR0NaNAFtq1iIxDxt72vM2tOZlDwOuPNdf09x/rvVYtigICAgICAgICAgICAgICAgICAgICAgICAgICAgICAg5zxH/8AoTO//By/moPmLX4zvOffUDX4zvOffQNfjO8599A1+M7zn30DX4zvOffQNfjO8599A1+M7zn30DX4zvOffQNfjO8599A1+M7zn30DX4zvOffQNfjO8599A1+M7zn30DX4zvOffQNfjO8599A1+M7zn30F0Ve/g9J3+bH0n44VH18gICAgICAgIIeTyQso2csMlxPKeSCCJtXOdSup9Vo6yUF0tja3Zt5ruBrpYPTja48wY9w17CR1oJSAgICAgjZP+G3f7GT80oIsWQtrDCWk9xzcndRNDWNc9xcWCgDWglBf7RfX2NbNZtNlPKdBdRkua2tCSwEa01GqDPa2bmWns91Kb0mveSStb6VTWnKBy0HQgkAAAAaAaAIPGLW0vDm7q0DP07biQPB6DznpQdJkXSWll7PcU5g6OjmGrTSRpQSbK9kyGYtce11bZznPmZTixgJINOgmgQd0xjI2BjGhrGijWgUAHYAgqgICAgICDR53bbLwm7syIb4ak8GSU6H9vU5BwmRzORkmfigTAyI8l2PhOcPg16AOzignY/Dxd02TVruhwJDtO3iglRWN/evYbyV83dejGHmvKP7dPFBtrO1q8wWTBLK3SSU/5bPKek9gQbuzw9rBI2d4767FaXDwOYV0IZ8UeRSYjusWmIxnpKcFUEGuwH8OP7e4/wBd6DYoCAgICAgICAgtlkjiifJI4NjYC57jwAAqSg8SxO+PGjxD9rzOxW4zDbXglfBj5Mm1757sxGhceVr+UHyCnCpQdl4WeIWV3K3KYfcWPGM3Vt+VsGUt46mF4fXkmhca+i7kOnMeuuqDtH5TGR3QtH3cLLt1OW3dIwSGvCjCeZBJqg8Wn8bMnH46M2sGt/pETNxMt0WCn0k+IvA73r7z9HyoPaSQNTwQRbXKYy7kdFa3kFxIz12RSMe5vlDSaIND4nbrbtXYWazocGzWts4WtdK3Ev6OH/8AaPCCP4cWN3tzw1xYz15LNdwWZvMpdXUjpZGveDPIHPeSaRh3L5Ag4vwM8Ys1vXN5vHZyNtu7lGQwMfd9051g+R0Z/H5DyDm8qDovEHeWewu/tiYbHyRssM9c3MOSY+MPc5sTYy3kcfV9YoK+K3iPlNsPxGC27YsyO7NxSugxcExIhjDKc8spBbo3mGlR0muiDlchvXxo2BJaZXfMeOzW2LmVkF/NimSNnszIdH8pa3naPIa8KjSoezSXdrHb+0yysjt+UOMz3BrA08CXGgQUtb2zu4u9tJ47iKtO8ie17ajoq0kIOE8b9/ZPZuzW3OEa2TP5G6hssVEWd7WR55nkR/C9BpA7SEG48MN3nd2xMRnpOUXdzDy3zGjlDbmImOYBvwRztJA6kHQXeTxtm9jLu7ht3yf5bZZGsLujQOIqgkhzXAEGoOoI4EICAg1W6sazJ7cyOPfIYW3UD4nStAcWhwpUA6IPIfqdsP5vcfMx++gfU7Yfze4+Zj99A+p2w/m9x8zH76B9Tth/N7j5mP30D6nbD+b3HzMfvoH1O2H83uPmY/fQPqdsP5vcfMx++gfU7Yfze4+Zj99A+p2w/m9x8zH76B9Tth/N7j5mP30D6nbD+b3HzMfvoH1O2H83uPmY/fQPqdsP5vcfMx++gfU7Yfze4+Zj99A+p2w/m9x8zH76B9Tth/N7j5mP30FzPB6wbJG76XuPRe11O5j+C4HrQe4oCAgICAgIIWQfkJLUfRbojM9wb3shq1jeDnAD1i3qQSoGSMhjZJIZZGtAfKQAXEDV1BoKoL0BAQEFHPaxpc4hrRxJ0CCFkslJaGOOG0mvJ5q8jIgA0ctKl73ENbxQYs7azXOOk5biS2YyOR0rI+Wr/QPolxBoK9SCRiWhuLswOAgjp0/AHWgloCAUHGxi1ny19mI42tjcRHE4CneFg5e8Plp5kGhz0eRvLeWW2iL4IXtE8xIDWVIp2niOCCTa4a6xQjvorgS3nrCZtQwN+IB0tPSg6rau7sTuG3uXWcn+5spnW19bE+lHKw091rvgu6fLVcW3u1vnHg7fK4W5sRWbxiL1i0fKf5t5zCq5XUVQEBAQEBB4zc2t7HuK/t+7dLOLiQkNBJIc4uadfwSEHQWGVZHF3MzS17NC06EeUFBmt8q65yNrYNkDILiUCSpoeUCpAcNdaUQd7BBDBE2KFgjjbo1rRQIL0BAQa7Afw4/t7j/Xeg2KAgICAgICAgINduQOO3soGglxtJw0DjXunIPJfBA7nd9nvHDaZs/p4S3At/b+f2cf755k7zu/Sr3VeWnTRBtfCzfW/MnvXdG2t4DGifb8Vu582ObI2PmmHPq+RxqA3sHSg833NZeBt7t3cc+CwWay9483VxDui3tru4ijumBz2lt248vdRuArXTl1JPFB6tsze01h4E2G7MxMbiezxJnllkJLpXxAsjDidS55a0V6SUHh0V9s2TwHunS7ishvu4yB3Lyd6O/F62TRgHHnMNdPjFB65v8AyO4t+eBVvk9qMllucnHbTXtpau5Znwh1LuCMg8Q4EEdIBGtaIOY2feeBNrurb9dq5PaOdjkEWMkyMNxbxyTubyBj3944SOqdC8cUHU+MP/zHvPZXh+yroLu7OYzDBw9ksgS1r/wZHcw8oCDJ9pTdX0L4cS42GZkF5uGZmNie88rWxP1ne49De7HKT+Eg4DP7r8PNsbp8OcxtjOWl8zDxtwGXjt5A57rKRnKJXjqY9z3n8IhB3Pi2a+K/hURw9uvf9OJBg8Q6N+0L4bOfoww34aTw5u5fp5akIHjHvDxk2dBlNwY4YR+07Z0DbeOds77097yRnmaCyM/pXHgfVQbPxRuvDu9w22mb5jubu5uHsuLDC2AmfLdTd2C9ht4TV7AXDj5K6kEOI8PrjCY3x4t7LaeLyO38Ll8VLJf4jIQTWrHTxOcWyxQyk6UaBUfhAcUE3em8NsXn2gsVa53LQY/DbMtX3RNxIGMkyM4HKwV4ljXMd/hKCT4Fbkwdtv3ee0MTkIr/ABE1z9NYSaF/PHyT8vtETf2ZewU7Cg5i8xuHxm791TeKOzcvuG4vr2WTG5q2hkurZmP/AOjHGWPYI+QdWo4aU1D27wuutmXGyMd/RsjpMBE10dsHmQyNc1xL2yd76YcHHp9zSiDq0BBEyz2Mxty+RwYxrCXPcQAB2koOQ+ksb++QfOs99A+ksb++QfOs99A+ksb++QfOs99A+ksb++QfOs99A+ksb++QfOs99A+ksb++QfOs99A+ksb++QfOs99A+ksb++QfOs99A+ksb++QfOs99A+ksb++QfOs99A+ksb++QfOs99A+ksb++QfOs99A+ksb++QfOs99A+ksb++QfOs99A+ksb++QfOs99A+ksb++QfOs99BUZLG8zf95BxH/VZ1+VB3KAgICAgsnnht4XzTvbHFGOZ8jzRoA6yUER3dZfHODXTQQTaB7axSOYDxFdQ1492iCTbWtvawMt7eNsUMY5WRtFAAgyoCAgwyXtpFPHbyTMbPNURREjmdQVNB5AgjXF1lPbmwW1o024LTLdyvDW8p4hjW1cXDtoEF17h7C+njlu2GYRijYXOd3Va15iyvKT5UE2iCNk/4bd/sZPzSgpiv4ZafsI/zAglICDmN87sxmDsIre7vI7S4yLjDbue7lPKKd44fih3nK49zerT9U4dvi8He5GfSrNtPfDUS5KxfjoWY2VlxDQMjdE4ODncKVHTVZUvFozE5hwbuzfbtpvE1n4ugmx4x+3GW+hk7yB0zut7p2F3vLJxuO8U7/cG27Tv8bAw4W8Pdz3Wrn2crzo4M4cjug8AePQujzd7cpH09noPYuBx+TeYvM646xXwtHz/AJPCo7/P7du5rzCX0tncTxuimmjNXPY/Ukl1fSr6QdxBWl2921ZzEvoW5sbPKpo3a5iO3wn9vBs9t+OXiTg5onXtycxjmmjobxo5nNJJJbO0B/N1E1HYu7t828eOWq5X2rx9ys6Ppv8AD+j6c2ruXG7lwNpmsc4m1u28zWuFHscCWuY8CtHNcCCtxt7kXrmHzrlca+xuTt3/AFVbVZuuICAgFBx4khu8teZdrGiNtIIHgavEdRzk9PZ2INLe4rLZq4c7HRNe6JwbLK9wYBUEgHpKDJjdvxMsZJHvMt9UtuKgt7sg+o0cR2lBsdqeIWKvs5Ntae5a7MWjAWk8JQK8za9MjBq4dXu04I5FZvo8Wx3Pat+nHjkTX/rtP+0/KfD/AGdqudrhAQa7Afw4/t7j/Xeg2KAgICAgICAgIKOaHNLXAEEUIOoIQeNxeD/iJtW6vbfw53VDjdv38rp/ou/gE/sz3+t3Dy2TTq0HbXig6vw98K7HauIykV7eyZfM7gc6TO5WX0XzucHDlaKu5Wt53U16fcAcbZ+D3irjdrXeyMZuyyh2nJHcRW0r7Rzr5sU5c50TiCGUcXkOcDXU06EGwzfg9uS/8JcD4fw5K2ijtJIRmbmkgEsET3SckIodeYg+l1IO2b4YeHDYRENsYstDeSps4C6gFPW5K17UHF7X8Kd/bb2Te7Zw+5osa6LJuvcLexw9+W2riSbWdkoAo51HEtrrXoQUn8MPEfdGUxD9+7gsZ8RhbuO/isMZbujdPPFXkMsklC0CpqG9BPlQTtj4LNXviru7eWZsZbOJgjw+AbO3lc60hPNLKzU+jI9oc09qCTu3wwud1eJOEzuYfa3O18JbyiLEStMjpbmYEOfI1zTGW+pp+Cgv3z4L7Mz+08licbhsbjMjcxf7O+itYonRStcHsPPG0P5SW0dToQazcfhdvHK4LZtzBmLWDee0dY718b5LWerGxv5wQHAuEbSTTr8oDZ738ML3eOCwkt5khjt6YTkntM3ZMPdsuuVve8sbiCYnvYDStRQdoIc5J4P+Ie6b2yj8SN0w5PAWErZxibCAQNuZGeqZ3BsenXoeynFB0niL4c5rN5zBbo2xk4sXuPAd7HbG5jMttLDO3lex7Rq3QnUdfkIDVbf8Mt/N8SrHfG5s9Z5Ge3sZbN1nbQPgjiD+blbESTzNq7mLnaoM2wfBiyx5zeR3rbY3cGdzV/JeyXDrcTRxxvALY2d+0uFHF3Dop1IMmX8ImW+/9tbr2fFYYUYsyw5a0ZD3Lbm2loCGiFvLzhrn05umnUgx3e1fHa2vb1mK3jj7jH3Uz5YX5Cy/3Fs2Q1DI+7BY4M6OZB0nhnsK32PtaPCx3Tr24fLJdX145vJ3txMRzuDATyjQACvQg6tAQc54jgHYedB1Hscun+FB8wd3H8UeYKB3cfxR5ggd3H8UeYIHdx/FHmCB3cfxR5ggd3H8UeYIHdx/FHmCB3cfxR5ggd3H8UeYIHdx/FHmCB3cfxR5ggd3H8UeYIHdx/FHmCB3cfxR5ggd3H8UeYIHdx/FHmCC6GOP2iD0R/mx9A+OEH2AqCAgIMV1M+G3klZE6Z7GkthZTmcR0CtBqgj2Md7LaH6UbE6WRxcYGjmYxuhawk+sR1oJqAgIIdtmMXdXT7W2uWTTxgue1h5gADTUjT7qCyNuafkC+V8MVgwkMiYC+SQU0LnGgZ5BVBnGOsRduvBAz2t4AdOWgvoBQa+RBIQEBBGyf8Nu/wBjJ+aUFMV/DLT9hH+YEEpBRzg0VOgGpJ4BB8w733V/U27L3NNeHY2yrZYgDgY2OPNKP2jqur1UXnOXvepeZ8H1H2zg/wCNx67X99vqv8/L9zfeAOJyN/uHI5XnLcNacrXRkejLdkeiR2xs1J7Wrt+21tmZ8Gs+7rbVdrbpMZ3e8T5V/wBZ7fve4Z/+GO/awf67FuHgXA/aOucjB4WZE2ejHzWzLt/AthMo1Go4v5W+Qrq8zOht/Y8Ryaz4xnHz/bL5mtt5l2PFvPb95M0UbKXUHuii0Vtp9I2rxa2e3m2FxmrO8xzbO2hc+4eOVsQbUgrGK4l26bem2qZ6Pa/swXF2zC53H3Di1sF3HLFbuI5m95HR7qcaHkHYtv7dbMTDwX3dtY3qXx+qvd7atk8kICAg4zxQ3tBtjDQN5TJeZKYW0ETCOfk4zSNB+Iz7pC63J5EbURPm2vtXtVuZa0ROmK1znwz4R+9qIdzYO7xscOKuWTcjQ0wtNJGvNPRcw+k01NNQs9vkUvHSXV5PA3ticXrMfHwn5S6va1kbKW/tiayNMLpT1vdEC6nYuZ1Go8TcXnhhLjKbflbDeQMLr2Mei+W3aKv7t5PK2RreBPk0NF1eXr0TpltfZv8AH9eI346T28onwzHjD5surYgQ5DHTOje0iaC4jcWva+vNzcw15q9K89FpiX1HbvnNLxmO0x4YXYrxG8R8LcuvLLNXlwyMjv4Lx7rmI0r6JEhdoQeggrtU5N4nu6W/9v8AE3I06YjPbHSX014aeIVhvbbzcjCz2e8hd3OQtK17uWlfRJ4scNWn3OIK3WxvxuVz4vnHuntt+HuzS3WPCfOHWrna1rsB/Dj+3uP9d6DYoCAgICAgICAgICAgICAgICAgICAgIOA8WPEvKbJ+gosXh25q9zl2bK3tjN3B708vIAeV4PM51NaIOZuvHPee3XwXW+th3OEwU0jYZMpBcsuxC55oDIxjeHu16qnRB2Hij4jDZex3bptLVmUj7yBsUXe9217Jzo8PDX9BrwQcfd+MPi3i7N+Ty/hnNDirdve3c8N/FK9kQFXPDGsJPKNSg6jcvivY2PhU7xBw1v8ASNoY4ZYbaV5hJEkzYXtc4Nk5XMJNdOIQcmfGbxZt8YMzeeGkowzYhcy3EF/HI8QFvPztjDC4+ia8EHqW0t04ndW3bLP4mQvsb5nPHzCjmlpLXseOhzHtLSg26Ag1m5sfBksBf2E7nNhuYXRyOZQOAcKGlaoPLPql21+8Xf5bPkoH1S7a/eLv8tnyUD6pdtfvF3+Wz5KB9Uu2v3i7/LZ8lA+qXbX7xd/ls+SgfVLtr94u/wAtnyUD6pdtfvF3+Wz5KB9Uu2v3i7/LZ8lA+qXbX7xd/ls+SgfVLtr94u/y2fJQPql21+8Xf5bPkoH1S7a/eLv8tnyUD6pdtfvF3+Wz5KB9Uu2v3i7/AC2fJQPql21+8Xf5bPkoH1S7a/eLv8tnyUFWeE22hIxwuLurXtcPTZxDgfioPZUBAQRGX9tcy3Vpazg3NuA2QgcwY9wPLXoNOkVQYsPifo+KQyTvuru4dz3Nw8n0nUp6LeDQOgBBsEFskjI43SPPKxgLnOPAAakoIuOytvkBI+2bJ3LKcsz2FjH16Wc1C4BBSwtL2J8kt3duuZZNAwNDImAH4LRU16ySgkwWttbsLIImRNJLi1jQ0EnUnRBkQEBAQEEbJ/w27/YyfmlBTFfwy0/YR/mBBpN/b8w2ycBLmMmS8c3d2lqyneTzEEtjbXhwqT0Bce7uxSMy7XE4l9++iv8As+Zdw+PPiPuIT27bqPGWNw18brSzjbUxvbylpkfzvrTpBC1G7y726Z6Pfe3fbuzSYtMarR16/thzVvmciYo8dJG0FxEcDgO7oXaDmqaUr0rpaIeina0TrtOY8X2JsPalvtba1lh46Olhbz3co/6k7/Skf+VoOyi9Fx9r06RD5L7pz55fItuz2nt8I8E/P/wx37WD/XYuZr1Nx4DH7gwd9hsgzntL+F0MnCreYaPbX4TTRw7VhekWiYly7O7O3eLR3h8bb58Ht7bPv5GS2Mt/jA4+z5O1jc+N7CaN5w3mMbvwXe5Vajd2LVnq91wfddvdjpOLeU/t1Q9u4/O2cNxkpcZdx2sJayW7dBI2OPm4Bzy2gqV1dzbnGfBvuJyNrdnRNo1+EZ7/ACdfhszd29/DlsRdGyysI9CZvqyN6Y5W8HtPUVxbe5ak5juvJ41bUnb3K6tufDy+MeUvf/DzxRx+6G+wXjBj9wQj9NZOPoygDWS3cfWb1ji37q3vG5cbnSelnz73f2O/F+us69mf7vL4W8p/hLuV3GiECopxQfMe/t0N3LvC9yjH8+LxgNli/iu5D+klH4760PVRed5e/wCpfMdn0/2rg/43Grtz/wDsv9Vv5R+6P4pvghtQZ/eMmeuow6xwlDGSNH3TweQf+G2rvLRc3A2dVsz2hw/c3P8A8fjRs1n6t3/7fH8e34vfMdQZjK/jQf6QW8fNmg8Y33DfC/cvs0kccpspATLShYaCRor8J0fMG9tFwcifol3vbYieRTMZ6vkHbW6PYYza3YdLakaAaub51odzbzOX0va3NVcT3js2r902JspYobcsLyTQ0NSdKuPkXHol36bXWLTZ6h9lV1y7K7ipz+y9zb83Hk7znfy1/C5a0W19v7y8f943raaY79X0Wto8O12A/hx/b3H+u9BsUBAQEBAQEBAQEBAQEBAQEBAQEBAQEHjnj7/9TeGX/wBxQf6kSDqvHCKOTwl3S2Roc0WL3AH4zCHNPuEVQeX+KEj5Psp4B8ji5xtcTVx4+o1BO3huv7RP9F5Fh2fZWlq+0cya6trhlzNHA5lJHxwiUlzgyvQfIgw7nh25D9k10e3bh91i228HJPKA2R0hvWmbnaK8pEpcKV07UFl942byxW0cNhf6KnsLrLW0GNxGRvriNtq+V8TY2vPojT0g4Bzgg9T8I9kXGydg4zb91K2e8gD5buSOpZ3szzI5rKgVa3m5a9NKoOxQEELN3NvbYm7nuJGwwRRudJK80a1o4klBwn9XbV/m9r84ED+rtq/ze1+cCB/V21f5va/OBA/q7av83tfnAgf1dtX+b2vzgQP6u2r/ADe1+cCB/V21f5va/OBA/q7av83tfnAgf1dtX+b2vzgQP6u2r/N7X5wIH9XbV/m9r84ED+rtq/ze1+cCB/V21f5va/OBA/q7av8AN7X5wIH9XbV/m9r84ED+rtq/ze1+cCCrd3bVLmgZe1qXAAd4NSTRB6OgIIVneXVzcy/7YxWbPRjlkq18jwaEhnQzqJ4oM1nZWtnAILWMRRAl3KOkk1JJOpJQVurptvbPnLHyhnwIm87zU09Fo4oI8bry/wAfIJY5MbLJUMIcx0jW9DtOZoPYgvxuMhsIHRRySy948yPfM8yOLiKHU+RBLogICAgICAgII2T/AIbd/sZPzSgpiv4ZafsI/wAwIPm/7Wd1cHcWAtTI427LSWVsNfRD3ScpdTrIaAtbzZ+qPk9X9uRGm0/F5DgL23tb2OWdtWDj007Vq7w95szqpNY7tpuLIWV65gtG87mglzgDwWNImHLt0mlZi3i+xfD+4nudjYC4uJHTTy4+2fLK41c5xiaSSeuq9HsTmkfJ8e59Yrv3iIxi0/mnZ/8Ahjv2sH+uxcrqNigEVQY5reGeF8M7GywyNLJI3gOa5p0IIOhBUmMxiWVbTWcx0mHgPiV4K3eGfNnNpxumxorJdYptXSQji50PEvZ+DxHRUcNPyuDp+qvZ9A9m+5a70RtcicX8LeE/+3lPxcvsbETbsv4445n2jbItlfkoiWyQur6Ijd8c09weZdXjce25byw2HvHNrwaZmItN+kVntPz+D6LxOXlthFY5R/M+gbDfGlJegc9KAPPmK9FWMRh8vvbMzOMM+7t0Yva+3rzOZRzm2lm0Oc1gBe9ziGsYwEirnOIAWO5eKxmXJx9i27eKV7y+Vt0ePPiFuO4lbbXf0Pjn1bHZ2dA7kcCKPmIL3Eg60oOxajd5V7eOIe/9t+3tmuJmNVvi5ZmSzFnbNt5gXW1Dysc2h16nALpYiXpo2MTqzq83134VYXG4fYmKhsJW3LLmJt3NdM4Syzjme7r09UV6At9xNuK7cY8Xyn3vl33+Ve1oxicRHlEOa3f4ybf2vk8rBagZXKyOjEVvA9pjY5kYae9kFQ2jtOUa+Rce/wA2tOkdZd72r7a3+T9Vv+vb857z8o/aHi+4tybs3ped9mrkvtw4mGwiqy3jrp6LOk/hOqVp93kWvPV7zicLjcOmnar18bT3n9vKHISeH2fusk+12/ay5VzG95JBbNMj4R1PpoOzXVcm1M36Y6tfyLRsRrtMVpPbPT8PNN254S+JWduWw2uDubZhdyvub1jraJlKElxkAJ4/BBK5a8e1u0Orve87W3HW0fu6vq/ww8OsfsbbjcdA8XF7O4TZG95aGWWlKDpDGDRo93iSttsbMUrh4j3DnW5O5qnt4Q69czotdgP4cf29x/rvQbFAQEBAQEBAQEBAQEBAQEBAQEBAQEBB5P477b3hlLnaGS2xifpi4wWTF/Nbd7HCCIuRzQXSOZo4tpog0W54/HrxDxbtrXe2rXaeKvXMGTyUt3HdPMDXBxZGyN1a6cKa8KhB0PjTsHLZLwhi2ptezdeT2hs4ra3D42ExW1G1LpHMb6retBqrzdv2hb/GS4u12Bb46a4iNuy/lyEEjIeZvLzlgdrQcP70Fcz4TZ3F/Z2l2Ni2fSmcLY3vZG5rGvlfdtnlDHSFjeVgqBWladaDpt5+HT91+EUO2riMRZa3sbd9mXEfor23iAaOYEjU1Y4joJQbvw1ud2z7Nxw3bZPstwW7O4vWvfHJ3hj9Fs3NE5zf0jaE9tUHToCDnPEen9CZ3/4OX7yD5ho3qCgUb1BAo3qCBRvUECjeoIFG9QQKN6ggUb1BAo3qCBRvUECjeoIFG9QQKN6ggUb1BAo3qCBRvUEF8Ib7RBp/1Y/zwg+un3EDZmQuka2aQExxkgOcBxoOJoqIjGXENxNe3921lu0FsUIIbExla8z3O1LzTyBBkvLm7Fux+PhbcyS05HOeGxtaRXncdSR5EFl5jfpCyjt717mOq10vs73RguA1FfW5SgkWlpbWduy3tmCOGMUYwVoKmvSgzICAgICAgICAgII2T/ht3+xk/NKCmK/hlp+wj/MCDgvGzwtO+9vx+xObHnMaXSY979GyBw9OB7ugPoCD0EdVV1+Rs646d4bP2zn/AOPfr+i3f+r5Ey2FzuCvHWeWsJ7C5aSDHPG5hNPikijhrxC1FqY7vd8bmVtGazmHTbce7HwMFzbvifdsEhMzCwvjOg5eYCrfIutuROW1pWN2kWrOf5S9K2F4g5LaEvIznv8AbUruaewrzSWxdxkt69HSWcD0UK7HF5c7c4nrVp/dfaacyPCm/Ha3hb4W/q9ykzmKze2o8ni7lt1ZXD4DHKz9uyoI4tcOkHULe0vFozD53yeNubF5puRptDoFm4BAQEHJ5HZFrby3F9g4WW1xcSGa6t20ayaRwAc8dDXmnkKwpt1rnEd3Pvcnc3dOuZtpjEfLyQrTIRTMdaXbOHoyRPFHNPaDwKzcDyn7Sl5kodsYfGi6E2NfdulDXEd6CyMiNp15i0czv7UXR5s9oei+3afXa2PB4XjLpsNxHK4cwY4EjrotTaH0Hi3jGHSZzPWV7aNigaefQkkUpRcVazEuxs7fpzMzL2fwev8AP3fh7ZWHfOjso5Z2xco5XOjMhPLzDXl5i5b7hZ9N8v8AuLT/AJltPwa/xJ2HZY59tm4Yy03Lxb3FvE0ufJI7/LcxjakuJ9E6a6Lpe4cfGLV8W9+2vdb2rOxaf0xmszPaPGPl4tntDwazWVay5zxfh8aaEWEZHtko/wC8eKiIHqFXeRY7Ht82626Q5PcPuPa2vp2f+y//AC/tj5R/d+Xzey4PAYbB2DLDE2cdnas4RxilT8Zx4ud2k1W329utIxWHi+Tyt3fvr3LTa3xbCgWbriAg12A/hx/b3H+u9BsUBAQEBAQEBAQEBAQEBAQEBAQEBAQEBAQEBAQEBAQEGu3HYW2QwV9ZXQJt7iF0coaeUlrhrQjgg8z+q7Z36m4+fd7yB9V2zv1Nx8+73kD6rtnfqbj593vIH1XbO/U3Hz7veQPqu2d+puPn3e8gfVds79TcfPu95A+q7Z36m4+fd7yB9V2zv1Nx8+73kD6rtnfqbj593vIH1XbO/U3Hz7veQPqu2d+puPn3e8gfVds79TcfPu95A+q7Z36m4+fd7yB9V2zv1Nx8+73kD6rtnfqbj593vIH1XbO/UXHz7veQR37A2PBfQW5guTMXsOkzyGmoLSdOlB6ReYS8GTdd40wQyzUM95OHTStppyRNJ5WtIQbO7xlheuiddwNnMJJjDxVoJ6eXgfdQSWtDQABQDQAcEFUBAQEBAQEBAQEBAQRsn/Dbv9jJ+aUFMV/DLT9hH+YEEooLXRRvpztDqcKgFMLE4c9vXYmB3dizZZOKkrNbS8YAJoH9bD1dbToVwb2xXcjEth7b7pvcPc1bc9PGPCf283zXuPbW49kZYWWWbzW8hPsd+z/JnaOr4rvjNP3tVod/j225xL6bw+bs87b17feO9fGv+nxbnYeSytvmKYZ7ja3JbJk8fr3T+RwMb+nu3c4a3mA7NVy8G94virT/AHDtbc8fO7+quNNvHv1j49PB9JYzJ29/b95H6MjfRmhd60buo++vQQ+dSmIggILJpYoYnSyvbHGwVe95DWgDiSSpMxEZla1mZxHWXhXid4wYKW69m2tEL3JMo2XLDS3A19Fo4y06+HaVreRz4jpT8XsvavtO18X5P0V/4/3T8/L8/k8kv8Tf57vrnK3L5rmQVN1Ka8lNRToDR1Baqd2ZtmXr9ym1Tb9LbrFa+EQ5SXa+4reA3Qx9xNY1IbexRSPgdrSrX8tKVXZxmM+DVTvxtX0WmNXlmMug2j4Z7u3Fe28RtZMdj5nASZG7YY2NYdasa6hkNOFPOuTb41rT8HW5nvm3tVnrm3lH7dH1VtnAQWGKtMXhIg2zs42xNu5R6J5Rq4D4bnHU9q3NKRWIiHgN7dtuXm9u8y3GJsImZS+Ev6eW3MQjmkALhzRhzuX4uvUsphxxMw3gFEQQEBAQa7Afw4/t7j/Xeg2KAgICAgICAgICAgICAgICAgICAgICAgICAgICAgICCBnru2s8NeXV1IIreGJz5ZDUhrRxOiDz3+v9m/zSP8l/yUD+v9m/zSP8l/yUD+v9m/zSP8l/yUD+v9m/zSP8l/yUD+v9m/zSP8l/yUD+v9m/zSP8l/yUD+v9m/zSP8l/yUD+v9m/zSP8l/yUD+v9m/zSP8l/yUD+v9m/zSP8l/yUD+v9m/zSP8l/yUD+v9m/zSP8l/yUD+v9m/zSP8l/yUD+v9m/zSP8l/yUD+v9m/zSP8l/yUD+v9nfzSP8l/yUGC33fsWK7bNFk2iR5DOX9IQeZw6COtB6b7Pkhe977W11oTU2zohUDlpRrwR066hBiv7jNwzt9jtIrm2IHPWXu5Aa60BHKRTtQZr/ACMdkGOkimka+tXQxukDafG5akIKzZKygtWXVxKLeCTl5Xzfo9XcAealCgzQzwzxiWGRssbvVewhzT5CEF6AgICAgICAgICCNk/4bd/sZPzSgpiv4ZafsI/zAglICAg1u4Nv4ncGLmxeVt23NlOPSY7iD0OY7i1zeghYbm3W8Yl2eJy9zj7kbm3Om0ft+DzOy2F/QtnPBC511a3M7Hi+cPTo2QcjJacC1vuE1PSuLjceNqJ+Lu+7+7X5t4taNMVjt4Z8Z/e7COQTyi7s5BBfN4P+C8fFeOkLsNS3uLzEV2HRSt7i8jH6WB35zT0tQbAOaeBB8iCBls3YYyOs76yuH6OBmsjvIOrtKDjsnNkNxNfBeNDcfIC02Q1Y5p/WV9f7ykxExiWVNy1LRas4tHaYeQ7i2A/C7kbjcday3z78d9j7OBvM8NrR7XE6Naw/CcfVIWg5PGmu5pr1z2fSvbveP8jjepuWis06Wme3wn5z5R4pkWybm0yhttwNY+eEtIsIzWBvMA5tf1pFeJ9GvR0ru8f2+I637+Tz/uP3LM5px81j/n/dPy/4/m9ax8IssRGXjleRVrRoAKcFs4jDyczMzmUK4vI7u6tIWN5zLNE0MPT6YJHmQejAAAACgGgAQa3H/wAYyv40H+kEGyQEBAQEGuwH8OP7e4/13oNigICAgICAgICAgICAgICAgICAgICAgICAgICAgICAg5zxH/8AoTO//By/eQfMSgICAgICAgICAgICAgICAguh/wA+D9rH+eEH18qCAgtkijkaWyND2ni1wBHmKDCcfZ+yPs2RCK3eCDHFWP1jU05KU16kFtnjorOKSOGSVweagyyOlLdKejzk6IMWPtMpbzP9qv8A2yAtHdh0bWPa6upLmaHTsQXRT5U3himtIxa1dy3DJamg9WrC0Gp8qClxlmW97HayW9xSUtay4bHzRczjShcCaU7QgzT5Cxt5GxT3EcUjhzNY97WkitKipQSAQRUag9KAgICAgjZP+G3f7GT80oKYr+GWn7CP8wIJSAgICDW7iYx+JkY9ocx8kLXNOoIMzAQUHPZjDXGHc68tSZMeKukbxdEOJ8rfvIOVfkLrNXQfcOpA3SCEaAN/Cp6x8qDdR4yS2iMtq90Ny0Va5hINe3r91BntcU973XV08ue70pZpDUnykoNxY2k1wALNvdQdN28cf2bTx8qDdWeMs7WromfpXCj5nayO8ruKmPFczjHg5vdGLsLzPWDms/3jGEzvHDugfRDh11rRVELMSzzyC1s4zLM4ERQtpU0HbQINbYbduRAby5lrdNJaIWVHcuB1qfjIOv2/uJl2W2N3I1mRaCAwkAytYNXsHZX0h0KTaInHmyilpibRHSO6Xj/4xlfxoP8ASCrFs0BAQEBBrsB/Dj+3uP8AXeg2KAgICAgICAgICAgICAgICAgICAgICAgICAgICAgICCBn7O2vcLe2l0zvLeeJzJY6kVaeIqNUHnf1ebN/lo+ck+UgfV5s3+Wj5yT5SB9Xmzf5aPnJPlIH1ebN/lo+ck+UgfV5s3+Wj5yT5SB9Xmzf5aPnJPlIH1ebN/lo+ck+UgfV5s3+Wj5yT5SB9Xmzf5aPnJPlIH1ebN/lo+ck+UgfV5s3+Wj5yT5SB9Xmzf5aPnJPlIH1ebN/lo+ck+UgfV5s3+Wj5yT5SB9Xmzf5aPnJPlIH1ebN/lo+ck+UgN8Pdmh7CMcKtc0g95JxBBHwkHqaAgICAgICAgIMU9pbTik8LJR1PaHffCDFfY20voRDcNJY08zOVzmFpApUFpBQPYpI8e20tbh8To2hrJ30leAOvn4nyoK28V9FaubNO24ufS5JCzu2/gggE+6gpYuybg8X8cLHAjkdC9zg7TXRwaQgxWGX9rnfA60ubaRlTWaPlaQDQEPFRqgsyGUx74byybcMN22KQGCtH17su0HTpqgkYoj6NtB09xHp/gCCUgICAg12f/hjv2sH+uxBZumGafbuSihHNK+3kDQNK+ig8swDZ5S10IBaOBOgQdXJkRB+jnYWSgA0PAg8CEGfbl7Dk8o6C8eHxwsBghI9Fz61NegloHBB2oFNBwHAIMV1dQWttLczuDIIGOkleeDWMBc4nyAKWtERmWVKTa0VjvPRxeMy1tkrSbOxSNlbfmsDmkECJujW+bj2qUvFozHZnv7F9q80vGm0NjtK076efJyDSpht69nru/uWTiS8/am1jlylvE6UsYXXdtE0udKxorVjRqXjoHSsbWxGWe3t67RWJiMzjr0j975w3NufLZPOW25cdK+0fZu5saxp1hA9bnHAvfwkHCno8F57e5VrX1dvJ9R9u9t2uPszx7RFtX6//L/SP7fxbmw+0lnrLLzTZHCW0tvcOYZ2wSSMeAxobVhfzj3D513a+428YhqN77MjE6Lz8Mvedo7vwu68NDlcTL3kEgpJE6gkikHrRyNBPK4fd4jRbLa3YvGYeM5nD3OPuTS8YmG6XI6ogICDXYD+HH9vcf670GxQEBAQEBAQEBAQEBAQEBAQEBAQEBAQEBAQEBAQEBAQRMs5zMbcuax8pEZpHGOZx8gQc/ZWk19btuLXllid0hwBBHFrgdQR0goM/wBDZH9WPyggfQ2R/Vj8oIH0Nkf1Y/KCB9DZH9WPyggfQ2R/Vj8oIH0Nkf1Y/KCB9DZH9WPyggfQ2R/Vj8oIH0Nkf1Y/KCB9DZH9WPyggfQ2R/Vj8oIH0Nkf1Y/KCB9DZH9WPyggfQ2R/Vj8oIH0Nkf1Y/KCCw426ZNHE7kbK/VkZe3mcG6mg4miDp0BAQEBAQEBAQEBAQEBBiubiC3t5LieRsUELXSSyvIa1jGCrnOJ0AAGqkzhYiZnEd3hW8PtNYNs1xZbexZyQbzRDJTvEMbgQWudE0Nc8inAnlXQ3OdET9MPTcL7Z3N2Im86UnZPjNszcd/Y2OatJcNluWK3t7xs7u4kcwaNL2lnJzO4Bwp2rLa51bTiejD3D7Z39is3r9dY/F7NfWt1cNZ7PeSWj2V1Y1jg6vxg8Hgu882XxyjLVvsIiluQW8/fktaWgel6vAlBWO4vW2Hf3FsfaWgl1tC4PJIPBrncg17UFbW+E8DpnxS2wYSHNnbyOoBUnidO1BrchlsbkMVI6yuY5w2S3Lgw1IrOylRxCDdOc1rS5xAa0EuJ4ABBwGJtLeS8mltohDbySvfHGOAa5xP/ABQVzGCzWZnE9kGMs4GOY2Rx9N5adWsbTzVKC+PGWkWPhfj3Ob3Z5xIT+k70cXO/Cqg3G09547OzXtgyVv0pi3iK+gFOJAIe38HoPU4UXFTera01jvDucjgbu1t03LR9G5GYn9vx+Tk/Hjcr7Tb0G3rR9L3Ov7uWnFtpHrMf8WjPdK6nuG9prpjvLefa3Ci+9O9b9O1H/wAp7fh3eL2l7nYsnZ4nbtxJb3V3Ky2ijjILHOcaVexwc3TiTRanYveLfTL2e/xtjc27bnIrFq1iZ69/3T3fVuKsW47GWtl3neezxtY6VwAL3Aek8gUFXHVekrExERPV8n3LRa0zEYiZ7eSJuPMx4/BZG8hmi9otbWeaFrnChfHG5zQRUH1gpuTiszHkuzWLXrE9pmHxdtjc7y98WRldKZ3OfLI81LnPPMXEn4VSvObtOuX1bj21VivjHb+jcXLMOJ5XvuInxhhBaCDq7guKIl36X3JrGId59mDIXDN25jHRv/2U1l7Q6M/HimaxjvyZXLa+3zOqY+Dyv3lt1mlLf3asfwfSa2zwAgICDXYD+HH9vcf670GxQEBAQEBAQEBAQEBAQEBAQEBAQEBAQEBAQEBAQEBAQEEa7iuW2sox/dRXTzzNdI08hceJcG0OqCmPuLua2Dr239lnBLXx8we00+E1w6D0VQSkBAQEBAQEBAQEBAQEGvZlZZcq6xhtJXRRf+Zu3egxppVobXV9exBkt8RYW95Nesj5rqc1fM8l7gPitJryt7AgmICAgICAgICAgICAgICDxf7Umbv8fsezsLZ/JDlbsRXZFQ50cbTJyeRzgKrp8y0xWIbz2HarbemZ/th8z4kW7rmITGkRcOfyLT2y+lcSenTu6XcVpiorRjrflEhpQNpqOlcVJnLm2L3tmLdn0r4Pbuu8l4d4ia7t7q6uYmPtnTMjLw8QSOiYS80qeVoqvQ8S0ztxl8o972K7XKvWvbOfx6u0+l7h3qYy7J/CETfvyLsNUHI5U+ripKdHNNCPvOKB7Xm3in0bG2vx7gf+yxyDXZePKssnyC0s4C6SAOe17y40mbyg0jbpXtQct4hZ+22jaNur+OEXOTe+KOKzEplfUc0ruV72x9NCT1rg3+RXbjq2ftftO7zbTWmIisZmZ7Iu1dzWOYiL8XdyxXJLWHGzRtaaOPLVup0r0tJWOxyqbvbunuHtO9xJ+vE1nxjs7V+M3RbxRRWGQgMDG8vI+IMdWvQ70x9xdlrXOb8sdz4yzdd4m8j7mZr3ZS4njA7oAD9I0s5WM6auLSuvyden6ZiPm2Ptvoa8btb3nwiuOvzjvPyiYeDRQbjx2b9o23dSR5UtkDbiB4JkY+hkJdIeV4PNX0unXitHszeL4r3fR97e4+5xsciNO1OO8Y0+XSOsT+3ZqstuLewzbZ9xmXIX/dCGPv6c4jLjQR8no+tzdCy39Vp+ruvA4uxXY/8A57RO3nM/P5y9L8BNpwZ7M3+4r6Mvs7Aey2jHVb/uJBWQ6UILGGn+Jdn27Z+rVPg033Vz4psV2K99z6p/9Y7fjP5Pdm7dwY/9yiP4zeb79VuXz9Wbb+DlgfBJYW7opWuZIwxMoWuHKRw6lJjMYWtpicx3fFfiR4c5vYufmtLqGR+Kkkd9G5Eisc0dSWguHoiQD1m/3UWm3tmaziX0D2/3Cu9SJj9XjHk5iO4Jo1uriaNaNSSeAAXX0y3VebiH1D9nPw3yuBtbrcmagNtfZOJsNnavBEkdtXnc6Rp9V0jg08vEAaracPYmv1S8P9we5xv2ilZzWv5val3nnBAQEGuwH8P/APHuP9d6DYoCAgICAgICAgICAgICAgICAgICAgICAgICAgICAgICAgw3dpb3dvJbXDO8hkFHtNR28Rqgjt5MVjv00s1xFCdZHDvJAwnp5RUhg6epBLgnhniZNDI2SJ4qyRhBaR2EIL0BAQEBAQEBAQY5bm3ifHHJI1kkx5YmOIBcQK0aOnRBDMGWlynePnbDjoaGOGMVfK4jXvC4aAdTUGwQEBAQEBAQEBAQEBAQEBAQea+POwb7d+yXMxzO8ymMk9stIRUmUNaWyRNA+E5p9HtFOldblbU2r07w2ntPLjZ3fq/Tbo+O6ywSvilY6KWMlskbwWua4aEOB1BC1E1fQNjkYbvbU+ZuclHjcVZDJXV6RG2xdGJRJQ1FR8EN4l1RTilKznpGTn8mlqZvaa6esTE4mH19s3b+X2ZtyyxUNpFeWULC+aO2e4SxyyEyS8nfGkredx5dWmnQt5tbemsQ+acvkW3tybzOc/t4Onx+ax1850UMvLcsH6S1lBjmZ+NG6jvd4LkdZOQEGt3Af/THU/Wwf67EHzj4pbi/qbxAuRC7nsMV/sbWmoLmGszx5X6V6gF57m72u8+T6l7Hw/8AF4cZ/XufVP8AKPwdT4KYA3+67jMOB9kwkRt4SNA65uBV/l5Ix90Ln9t2s21eTU/cvKinHjb/ALt2dX/017fjP5PdxwW6eDeZfaNv7+z8LMh7HUC5lgguXtBq2F8gLtRwqWhpr106V1eXMxRtfZaxPIjPh1j5vm/bm4rSW0FpfSNiAFGuJoAR0jsK0N6TEvpFdzVGr+782S5y1hDbSOhuHzXfeNfDKS4uY5nqEOdroRVSNWcu7Xa1dJiIpjEx06579Huv2bNw5nMYbNDIvMzLa5iEM3Ly1L2EvboA00oOiuuvQt5wty1onL5x9ycPZ2N6I2o0xMdsvV7KwuraZzn301zEQQ2KUR6EmteZrWld15xSmabkB/5eTHOP4bZmDl91rvS8iDDlXwTH2C8xT7+zmAbITHHLCebQhzHngOnRSaxPdlW81nMTiUB2E2Dt6eK8bicfjpte7uorSNhbShP6RjPR86wjarHWIhyX5O7aMTa0x85dC18bmte0gtcAWu6weC5HCuQEEPL5WwxOLu8nfyiGzsonz3Ep6GMFTTrPUOlY2tFYzLPb25vaKx3l8l728dt6bnyUv0dez4bCh1LW0tnd3KWgijppWekXGlaA0HDtOn3uVa09JxD33tfsO1WI1RFrfFg254jeJO25I72HJXNxac4fLa3jzPDICakEPJczmrxaQVxbfKtWekttyPt/ib1ZrERW3w6PqbYu9MZu/bsGZsQYw8mO4t30LoZmeuw049YPSKFbrZ3Y3K5h805/Bvxt2du/h/GHQrldMQEBAQEBAQEBAQEBAQEBAQEBAQEBAQEBAQEBAQEBAQEBBDu4buKz5MW2GOVjuZsT20jcK1c30fV5utBmtppZLeJ88Xs8zx6ULnBxa7qqNCgzICAgICAgIIc9/KL2O0t7d0ziQ64lPoxxMPTzEek49DQgubjLIXz78xh104BolcS4taBSjK+rXpoglICAgICAgICAgICAgICAgICARVBzG4/DLYW5Lj2rNYW3u7rStxR0crqcOZ8RY53HpK4r7FLd4drZ529tRitpiP280rbexdo7ZY5uBxVvYOeOV8sbayubWtHSu5pHCvWVabVa9oY7/K3d39dplvaaLkddEyGJx2QYG3cDZC3/AC5NWvYetj20c33Cgg+yZ/H62VwMjbj/AN2uzyzAdTJwNf8AG33UEHN+IWBwOKushm+9x/skfO+2mYe8ea8obCRVkhc40HK7y0WF7xWMy5tjYtu3ile8vnHdX2ht9Z+SWLHd1hsc5ze6hia2WejXczS6V49atPVaFqtzm3nt0e59v+2dnpr+qXH4rN3OOefaoTI1wJD6crw4/CNfW7Vr5rE9nqt7ZtMd+j688MtvRYLZeOtA9ks80YurueMhzZJrj03EOGjgKhoPUFv+Jt6NuI/e+Ve88z/I5Nrf2x0j5R0/1dSuy1bUbs27Y7k27f4K+/8ALZCF0TnDUsdxZIO1jwHDyLDcpqrMObj707V4vHeHxbvXw23dsu/lgyllI6za49xkoml1tKwHRweKhpNfVdqFp93Zms4l73he5U3YzWevl4om2drbo3ReMs8Hj5ryRx5XSNaREzhUySmjGAV6SuOm1NpxDu7/ALpXZrm04fZHhlsaDZW1LfDMkbPdFzp7+5aCBJcSU5iAehoAa3sC3OxtaK4fPPcOZPJ3ZvP7vk6h9zbs9eVjfxnAffXM6TA/L4pnr3sDfLKwf3oMLtw4Rv8A77E7sY7m/NqgtO4MPIC0PfIHaFrYZXA+ZiDBeXuMvIBDPYXNxCCHNb7NKACOBFQ1BQXAFj7FbY6/hi5eVjmcjHtrr6LnyVqgpZzZy2t3Ri0nu3FxcyW6lga4AjRp7snQIPP/ABzm3bJ4VZkXFtBEz/bm4dBISe6EzOerXDhw4Fdbl/obP2fH+RXPx/J8oWstCOxaa0PpXE3IrLq7rdMM+NNuIqSFvKTpTqquCKdXeptVi2rL2n7Kzr12I3CXV9h9pgEHDl77u3d7Tpry93Vbj2/OJ/c8F932rbepjvif9P5vd1sXkRAQEBAQEBAQEBAQEBAQEBAQEBAQEBAQEBAQEBAQEBAQEBBGyOOtchB3Nw00aQ+N7SWvY8cHMcNQQgxzXkGMtofapJHRCkb7p4qAQKc0pA0r10ogmNc1zQ5pDmuFQRqCCgqgICDFcXVtbRiS4lbEwuDA55ABc40AFekoI11Bk5r2Lup229jHR8nKKyyOB9Sp9FrKcelBOQEBAQEBAQEBAQEBAQEBAQEBAQEBAQEBAQeA/a2u7lmH25atcfZpbm4llbTQvija1hr2CRy6HOnt+96P7drGu0+PT+b5+w9xDDdxSSt5mMNXDsWqvD6FxrxjHm6DcOVxt1BGy3Ac6oNaUoKLipWYc+xS1MzaX0l4IT7jvvDTEPfOy3iibJBbGSIyvdFHI5rHc3O0UA9ECnQvQcOZnbjL5T77Wscu+nxl3fsGZPrZQj8SCMfnc67LUqnFXbh+kylyfxO5Z96NBacCxwIlvbuRp0LXTaH3GgIQqzbuMa3kpKWVry9/MBXyBwCRGFmcn9N4TibRjj085c784lEZWYPDM4WNv5TGw/fCDNHYWMf+XbxM/FY0feCDOGtAoAAOxAQEBAQR8lj7LJY+5x99C2ezu43Q3ELuD43jlc006wVLViYxLKl5raLR0mHyVvf7Ou+cFfSPwdu7OYpziYJIKe0MaSaNliJBJAHrNqPJwWq3OLaPjD2fD982rR9U6bft4tVtbwT8S8/cQsbipMbaSH072/HcMY2pBPI79I46cA37mq46ca1vB3eR77tbcT9WZ+HV9Y7D2XjdnbatcHYnvBFV9xckUdNM/V8jh29A6BQLbbW1FK4h4fmcq2/uTezoVyOqICAgICAgICAgICAgICAgICAgICBUdfFAqK0rqgVHCuqAgICAgICAgICAgICCjmtc0tcA5rhRzTqCD0FBoNwbjsMTHGY8njrXuK97aXc8cPOwDRrXFw5COjRBrX+MXhjFFzzbmx4LQO9Ec7ZgwnShdHzDigw/Xh4S/wD+0WP5Z95Bm+t/w6ltRcWmfsbhhkZCXd+yNjXyV5e8e8gNqAeKDdWt7tXL3kV5a3lpkJ4WkQuinZMGg61DWucK9tKoNwgICAgICAgICAgICAgICAgICAgICAgICAgION8V/D6DfO1JsSZO4vYnC4x05rytuGAhofT4Lg4td1VquHf2tdceLu8DmTsbmrw7T8nxtuDau5ts3z7LNY6azmY4tDnsPdvoeMcgHK8HrBWnvSYnE9HveLzqXjNZy3mxfDXeO9L2KHHWckNg5w7/ACszC23jZX0iCad47qa3XycVdrjzeeic33mmzWcz18vF9m7cwVjgMHZYawZyWdjE2GIHieXi534TnVce1bqlIrGIfO9/etu3m9u8tks3EICAgICAgICAgICAgpyhBWgQEBAQEBAQEBAQEBAQEEbJ5OwxWOuMjkZ2W1jaRulubiQ0axjRUkoPPcH9oLYOYzFnjYI8jAMjKIMdfT2cjLa4kJoGxvHM7XtaO1BL3L44bI27uK927fC9kzNkyJ7bS2tnTPnMrBIGw8p9Ihhq7moB1oEHjdtCXH4HIugv4LPcN6cbZzTW/diO4Dg2k3M7RpLtHN5hoeooN5unf2F23lMJiryOefIbguDa4+3tmNe7maWh738zmcrGc45ig5zM+PWysblbzHQ2+SyxxrzFkrrG2jri3t3t9ZsklWj0enlqgweKnibb2HhLLubBXc9vPlImfQt0Ld5cHuIdV7XsIjBY12rxTzhBP2p4rbcufDpu5chdT9zi7WAZi6ltpoybgxM5yxnIOfme7iwcqDDgfHjZOWzVnh5YMjibrJO5MY7J2jreK5ceAifVw10pWnEDiUGn8UXvHjR4WtDiGulyPMAdDSKPigb3c4faG8PWhxDTaZEloJANIJOIQb/eD9mt8TNmNyrrwbhd7Z9BiA/7Y0jHfd//AIfVQW7k8cNj7e3FfbcvvbJMzZMicLS2tnTPnMzBIGwcvrEMNXVoO1Bs9g+KG1d8RXf0NJNHdWDgy9sLuMw3ERdUNLmVcKHlPA+VBqdw+Oux8Jl7vFll/kZcaaZWfHWr7iC0I49/ICAKdNK04cUHa4TN4rOYq1y2JuG3ePvGd5b3DK0c3hwNCCCKEHUFBOQEBAQEBBwm/fGvw/2VzwZS/FxkmjTGWYE1xXqeAQ2P/G4IPA92fa93beufDtvHW+JtzUMuJ/8Ac3FOg0PLG09nK5B5TnfFDxDzrnHK7hvrhjq80ImdFFrx/RRcjPuKDmXOLiS4lzjxJ1KK3W2d35Tb752WzYriwvWiO/x1ywSW87BWge3Q1FdCCCERI27lto2Iu77KYqTI34dXHWJfy2LQ7iZte9dydDa69KDnpHh73O5Q3mJPK3gK9AQI5HxvD2OLHt1DmmhHuhFdZgfFzxLwTmnG7ivWMaQRDLIbiLTT/Lm7xv3ER6ztL7YOet3sh3TiYb+Dg66sj3EwHWY3F0bz5C1Ue/bF8V9jb3jpgci1921vNLj5h3VywDiTG71gOtpI7UHXoCAgICAgICAgICAgICAgICAgICAgICAgsdE1wo4Bw6iK/fTBlc1oa0NaKAcAEFUBAQEBAQEBAQEBAQEBAQEBAQEBAQEBAQEBAQEBB5V9puO6f4R5HuQ50Lbi1dehla9wJ21rTo5uVB3+LyW2n43EmyuLX2O4jYMOGvYA9vdHlEIrqRHXRvRVB5tteCB32l95zuja6aLE2QjkIqWh7Ieah6K0CDovHDakm5PDXK29sD9IWLRkce5vrCe1/Sej+E5vM0eVBwfhfm/rO8TbXeEjXGx2vhoLZjXNo0ZO8aTcFtePKOdv5KCZidoeJe0IczJsDPYLJbcnvbi+9nyIfzxSu0ljdPC7l9Hk5aud0a0QU3Jvp++Ps05ncD7T2Kea3dFPAwlzA+G4axxjJ15TSvZwQb7Nb9i2f4J4PNMtWZJ81jj7S3ge6kLpJ4GtrK7WjAAa+ZBwPjA7xKpst+7rjBOhkz9k+1hxbLgXLX61PPM4h0TQaOLQNeVB1/imQPGnwrJNB32RFToKmKNBXfBA+0R4d1IANpkQCdNe5k0QPEn/APPXwv8A/wDJ/wCgEFu1beB/2ld7Tuja6aLF2LYpCKlofHDzUPRXlCC7bsTIvtM7q7poZ3uDtpJA0UDn88I5nU4miDkPBRvihLgM1b4K726xzMrefTFvk4rp937Q51HmbuntbykD0ahB6Z4IbRvdq7MfjrjI2WThlvJrmznxxc63bFLy1jaTX1ZA7gg9BQEBAQYb29tLK0mvLyZlvaW7HSzzyODWMYwVc5zjoAAg+TfGH7TWWzU0+F2ZNJjsM3mjmyY9C5uRwJjPGKM9FPSPZwUHgj3ve9z3OLnuJLnE1JJ4kkoq1AQEBAQEBAQEE7CZrKYTLWuWxVw61yFnIJbednFrh98EaEHQjRB91eD/AIsYrxD28LpnLb5q0DWZXHg6seeEjK6mN9PRPRw6FUd6gICAgICAgICAgICAgICAgICAgICAgICAgICAgICAgICAgICAgICAgICAgICAgICAgICAgICDDfWNnf2c1lewsuLS5Y6K4glaHMex4o5rmnQghBwWF8AvC7DZuHMWWKd7Vayd9ZxyzzSwwyc3MHRxvcWgg6ivBB01lsvBWW7cjuuCOQZnKQx295IZHFhjiDWsDYyeVukY4II3iDvOPaW33ZE467yk0r/Z7WzsoTO90z2OcznA9Vno0LkGh8CNkXW1PD+3hyNuLbL5OWTIZKANDe7fMfQjoOHJG1o5eg1QYbv7O/hVcXU07cZLbR3Dua4tLa6uIbd57YmvDQOwUQdtFtfb0W3v6cjsIWYMwOtjjw2kRicCHNp211PGuvFBoMT4QbDxm2b/AGxFYvnweReJLizuZpJmhzacvdue4uZy8oI5Tx1Qam0+zz4XW0ltM2wnkuLOaKe1nlu7iR8ZgJLGN5n0DKnVtNfcQdNvXw+2tvSygtM/amcWsnfWs0b3xSxP6SyRhDhWmqCFuPwn2VuLE4rGZW1kmZhWNixt02aRlzG1rGsp3zXB7uYMHNzHU68UE662Ft26zGBy88cr77bcb4sXIZX+i2RgjdzivpktHFyDNY7LwVjuzJbqt45BmMtFHBeSGRzmFkLWtYGxk8rdGDggW2y8FbbwvN3RRyDNX1s2zuJDI4xmFhaQBHXlB/RjVBz+5fBDw53Flp8tfY98V/dil7LaTy2wnB4962JzWur0mmqDrMBt7C7exUOJwtpHY4+3BEVvEDQVNSSTUkk6kk1KDYICAgIPlz7WXibdPv4th42YstYWMuc0WHV8j/ShgNPgtbR5HSS3qQfNxKiqICAgICAgICAgICDfbJ3nm9n7jtc7h5e7urc0kjJPJNESOeKQDi11PcOo1ARH3j4eeIGD31tuDNYl9K0ZeWjiDJbzgVdG/wDuPSNVR0yAgICAgICAgICAgICAgICAgICAgICDQZrNbktNx4Swx+GN9ib8yjKZMSBgswxoMZLCPT5ySEG/QEBBx3ivv2fYu0n56CybfvbcQwezvkMQ/TO5a8wa/h5EHYNNWg9Yqg47N7+uMb4l7e2a2yZLDm7e4uH3pkLXRezse6gj5SHc3IPhBB2SAgICDlfFDesuydkZDcsVo2+fYmEC2c8xh3fTMi9cNfSnPXgg6LG3brzHWt25oY64hjlLAagF7Q6ldOFUEhAQEBAQEBAQEBAQEBAQEBAQEBAQEBAQQM3n8JgrB2QzN9Bj7JhDXXFw9sbOY8GguOpPUEEfbu79r7kgknwOUtslHEeWU28jXlh/CaNW+6EEG48S/D+2zJws+4bCLKB/dOtXTsDhIfgO1oHdhNUG5y+axGGsZL/LXkNhZRf5lxcPbGwV4DmcRqg123N97N3K+WPA5m1yMsI5pYoJGue1p05iz1qdtEHKX/i7ZWPi43Z1zd46DENxpup7+WdrJGXfelns7nOeGA8oB5SOZBuL98n1oYxo3QLeM4+QnadG1uCHSf7qta+jw4fB8qDY5Tf+ycVc3trks3Z2dzjmxvvYZpWsfE2Whj5gTX0uYUQS9v7o27uKzN5gsjBkrZruR8lu8PDXfFcBq0+VBAk8SNgx5s4OTcFizLNcY3WhnYHh44sOtA78GtUG1wucw+cx0eSxF3FfWEpcIrmBwexxY4tdQjqcCEE5AQEBB+fvjNcT3HirumSYEPGQmZQmvoxu5Gf8rQoOMRRAQEBAQEBAQEBAQEHrP2Zc3mLDxTsLSyme2xyDZIsnANWSRtY4xucDpVklCDx4jpKI+3FQQEBAQEBAQEBAQEBAQEBAQEBAQYMhae2WFzad6+D2iJ8XfRHlkZztLeZjuhza1BQfNW8dh5O33nitj7S3puO+3DdkXOUlub97oLGxHrSSCMRnndUcra9Xxgg9D31fZXGeK3hfibbIXLbKf26O8iErw247mBga6ZoIa89PpdKDRZPG7r3T48bl25BufI4bAwY61muYbKXleaxxgNhLuYRcznlznNFTw6UG08MJtx7c8Us/4fX+aus7ioLCLJ465v395cRcz2tdG551Ne88mmgFSg021sJurxa+mN0Xe7sng8fFfz2eAx+Kl7iOOOCgbJMB/mF2lenjrQgAJ32gsfksb4GwWN7fvyuQtrmyZNkJmta6aQSes5rdB/apPFBp/EPbe+vDzb1tv+HemUyeWtJ7Y5mxupAbGZsrmskZFAAGsbzEADq4UKDpt1Stl+0N4fSt0bJjb94HY6GQoNLvjeFjnfFDKbXzm8Zdo7a2/BBVtrcCzuL27naJD+mNTyRtIFPfQbbwP3pc3W49ybNfnv6nx+IENzhc26QSyyW0oAdHJIPXMbi0F3XXoog5Xwx2du/f+Hzd1k975qxsrTLXVvjrezuC1weyhc+WR1XvZ6YDWVAFDTigy2HinvPGeBW67u7vjd7h29k5MJb5VwBe6skbBMajVzBK6hPUK1QazxX8NN0be8I7zLz7xymVluG2hzthfSia0k7yVn+S14LoyyZzXA83AIO88WN65Db+y9p4zH5JmFn3BLa2c+ZeQBaWrY2meVpOgcARr5enVByVju/E7N3ptmPbW/Z92YjNXbcdmcdfXYvZI3TcrI7mN1AWDnOv/HQPoxAQEBAQEBAQEBAQEBAQEBAQEBAQEBB4zvPHWW4/tB7dwOdgbdYWxw82QtLKbWGW6dK5ji5h0fytYDTsQdhuLbmC2ntXdmd2xirfH5eXG3ErpLWMRue+CB5joG6Ch19EanUoPOdt+HWxbr7OLr25x1tJeXGJuMjPlHta64F01j5A/vj6Q5HNpStOhBKtN07cd4K7HbvDESbmyGTMEOJxPIJZri5hcWRvrIQKclOZxOodQ1BQae+lvY/HDw/uztB2zp7l17bzFsts8XcbYR6JFqS39Hz/AAvjDqQbfK7V2xffacjtb3E2dzbXG3jeXEMsEb2PufaHN757XAgycoA5jqg2+dH/AP03tr/7fuP9SZBqsbtbb+c+0tu6XMWMN+LDHWUltFcMEkbZHwwtL+R1WlwAoKoMWBsLTbHjXv6y2/A2ws3bfZfizgHLELloYWuawaN1e7QdZQYfB/w82LlvAr23J462vLzJw3s1/kJmNdO2RkkrGubKauYYwwEUI11QdR9mP/8AJnC/tLz/APi5UHqiAgIBQfHX2othjG7q/q7Gs5sRm3OjupGg8sd/DVsrXV4d4G8w6yHIPD1FEBAQEBAQEBAQEBBUIPq37M3hlb4HDN3fuKERZDMvjiwscgPOyGvM19BwMzhUV+CAelVH0OEBAQEBAQEBAQEBAQEBAQEBAQEBBCzk+Tt8Lfz4q2F5k4reV9jaucGNlnawmNhcSAA51BWqDwHw/i8btpHJ30/h79L7gzNw64yeZnydqySQVqyNrA5wYxlTQA/eFA73eO2Nz5fxK8Os/DYH2PEi8fmHiSOlu6eFga3Vwc/0gR6IKDPgdrZ+18cdz7kntCzCZDG2tvaXnOwh8sYj528gdzinKeLUDG7Wz8Pjzl9zSWhbg7nCxWcF7zsIdO2SNxZyB3PwadS2iDmMbg/GDw4usvitqYO13Jt3JXkt7i5H3LLaSzdP6zJWvLedraD1eqtdaANx4tbU37u3wit8SbS3k3VJLayXsNrIGwNcx1XuY+Ut0HGnmqg5zd2C8ct9Y202TmsJZY3Ftmt3ZfcMV02RlxHAQXGGHSRpcfS5S3iKVAQdH4mbX3pb732vvXaeLizbsFBcWlxiXzttnuZOwsa9j5PR0DzXyDQ9AQtwbS3xhd83W99u4C03BBn7W3ZmsDcSxRTw3MDQwPhmkBYRy6Hr104IOy8PBvSVl7ebnwmOwPfOb9H2Nk4Szxx8o523ErB3bvS1HKg1XgZtbP7b2zlbPN2hs7m5zF3dwxl7H80Moj5H1jc8CvKdDqg47GeEG58l4bb+23kIBj77NZy4yOIdK9jmPaHRSQucYzJyteYy011HUggbzxn2g94+H8u1LzbNpZG3EAur32yJz77uHCghYCWsq5oe7ncOGnUg7rxJ8PM7n9q7dlwxgZuXbM1teWcN1R0Ejo2BssMhoRR1PudtUGLbVz4o5LPWIyOx8Tt7E27iclcSzxXM0oDTy+yiAegQ+h9NB6igICAgICAgICAgICAgICAgICAgICAg4zxB8McdvCXH37b65w+fxDnOxmYsnUlj5/Wa4HR7DTh75qFNk+Hd3gTk5czuK/3Lc5ZrY7r24gQBjGltI4AXNbVpo7XVByLvs6RstpcJZ7vy1rsyeQyS7dY5rm8rnczomzONQwnoLT21OqDrN3+FODz+AxGLs5pcLNt58cuBvrOgktnRNDW0DvWbRorr0cUGksPBS+G7cJurN7uv83lMK95jbcRxMhcx7S0NZGz/AC/Wq52vN7iDab48K3bg3LYboxOcudvbgsYHWhvbZjJRJbucXcj2PoNC408vDgg2N9sGO68Ssdvg3zmSY+wfjxYd2C14kc9xeZK1B/ScKdCBidgxY/xEzm8xfOlkzVtBbOsTGA2IW7WNDg+tXV5OrpQUs/D+C28RspvZ166R2SsGY+THujbyNbGWHn561Ne74U6UHitzgfBvGYrMuxviTdQbYkdO+42pbXbWd5IK1hjZTvXMcQG6N9IfCI1Qen/Z2xN/i/CHBW99C6CeQT3AjeCHCOed8kZIPDmY4FB6QgICAUGkzW0dv53b97gclALrG3xkMzHGrg97y/nY74LmPNWnoKD4w8W/A3c+wruS5ax+R2293+2ykba8gPBlw0eo7or6rujqEHmtEVRAQEBAQEBAQEF8UUssjI4mGSSRwZHG0FznOJoAANSSUH0l4K/Zlnllg3Dvu37uFhElngX+s8g1a+6HQ3/u+n4XUaj6WvbG0uBbtm9FtvMyWENPKOdleUdvkQSggICAgICAgICAgICAgICAgICAgICAgICAgINBuLemMwOWwmLu4LmWfPTm2tH28XeRse3lFZnVHI39INdelBsZc5h4svDhpb2FmVuY3TwWLntEz4m15ntZxLRQ6oJyAgICDnrzfOGtN72OzZWTnLZC1fewPawGARRlwIc/mqHfoz8FAO+cMN9DZXJP9Lmx+kufkb3Hc8/d05+bm5q9HKg6FAQEBAQEBAQEBAQEBAQEBAQEBAQEBAQEBAQEBAQEBAQEGgn8Ptiz5T6Wn2/jpMlzc/tbrWIyF/xi4tqXdqDfoCAgIBQRcdZexwvi5ufnlllrSn+bIX09zmQZ5oYZonwzMbLFIC2SN4DmuadCCDoQUHiW/wD7KuzM66S825IdvZB2phY3vLNx/ZVBj/wGn4KDwTdn2evFLbjnvfiXZS0bUi6xpNw2g64wBKPdYoPOri2ubaZ0NzE+GZho+ORpY4HtBoUViQEBAQEGww+385mrgW2Ix9zkJyQO7tonynXr5Aae6g9d2b9lLf2YdHPnXxYCxdq5shE90R2RRnlH+J48iI+jPD3wU2HsZrJsZZ+05QCj8pd0kn148mgbGPxAO2qo7xBBymN9u9k9MM9luY7nUc1e7r6PEU48UE4ICAgICAgICAgICAgICAgICAgICAgINJvjJ3uK2ZnsnYvEd7Y4+6uLaRzQ8Nlihc9hLToaOHBBxsG99xv8ADvB1w058Yl957R3bOXvmgkHu6cnRwog1u8vEfdWJ8AsXvKznjGdubXHTTTPiY5jnXPJ3v6OnKK8x4INTu7dvjvs7Cwb3y9zirrDB8ByO34IXNdDFO4NAbO703PBcGk81AeghB1/iBvjN4rc/h/aYqVkdhuO+dDfskja5z4eWNzQCfUPpngg4fe0G/nfaLw4xV1jI712LnOIdcxTOjZbDn7xs4Y4F0nNzcpbQUog98j7zu294QZKDnLdBzU1pVB5Lkt2+Jm7d75vbuxbqyw2M20WQ5DLXkXtD5rqQV7qNhDmhraEHTo46gIJG499eIOz9gWH05DYXu+ctfsxWLjtudtq6SZxEUkvNy8Gtq6lBUgaaoIMu7PE/Y24cBHvLJWGewO4btuOfPaQezy2d1N/lUpTnj46kVoDw0qGbcH/AOpna3/9iuvz5kFrv/1Ss/8Atf8A/mig9eQEBAQEBAQEBAQEBAQEBAQEBAQEBAQEBAQEBAQEBAQEBAQEBAQEBBDxVvcQW8jJ/XdPM9vpc3oPkc5mv4p4IJiAgINdl9t7fzMZiy+NtchG4ULbmGOXT/GCg4rKfZ58H8jUybeit3E15rWSaD/ljeG/cQaG5+yf4US17tt/b9Qjuagflsegij7IvhkJC72vKFhFBH38VAeuvc1QTbX7KfhLDTvYL25px726cK/NiNB02J8C/CbFFptttWkj20o+6Drk1HT+ndIEHa2ljZ2cIhs4I7aEcI4WNjb5mgBBmQEBBrszaXdz7D7Np3N3FLN6Rb+jbXm8vkQbFAQEBAQEBAQEBAQEBAQEBAQEBAQEBBqN34mfMbUzOJgcGz5CxuLWJx4B80TmNr7rkHz7HvTcUXgreeHh2dmDuOxsZbG6pbn2ZsLT6U/e/C9A6NaDU8NNUG98RsXlJPsu4bHx2c779lnimvtGxPMzXMEfMDGBzDlprog6v7Q1neXngvlLa0gkuLh/sXLDExz3mlzETRrQToAg13iRZ3s26PCR8VtNIy3vw64cyN7hG3kgFZCAeT/Egt8TJr7bfjBtje02MvL/AAMOPuMfdS2ELriSKV5kLS5jdaHvBT3UHsUUjZImSNBDXtDgCKGhFdQg8Rjy2V8LfEPddxkcFf5PbW6LhmRssjjYvaHRz8rjLFKwEctXONNerr0B4oWGd8R/DjD5+DbN3Hc4rJMvZdt3noT3Vm2rXtbykOHeMcDTR3GldKhq9rYrwjym4cVbYTwzyzLoyNlvLu7ZcW8VgWEEPe+WUteWvA0HHorwQdD4lXF5tvxi21vS4xt5e4GHHXGPuJrCF1w+OZ5kc3nY3Wh5xT3UGDeGQudr+OOP3neYu/u8BfYP6PbcWNu+4dHP3xk5ZGM9IejT+wKD2pAQEBAQEBAQEBAQEBAQEBAQEBAQEBAQEBAQEBAQEBAQEBAQEBAQCgiY1146B5uwRIJpQ2oA/RiQiPh+BRBLQEBAQEBAQEBAQEBAQQMs/It9j9iBPNcxtuaAGkJrzk1/uQTwgICAgICAgICAgICAgICAgICAgICAgICAgICAgICAgICAgICAgICAgICAgICAgICAgICAgICAgICAgICAgICAgICAgICAgICAgi428fdwPkewMLZpYgAa6RyFgOvXRBKQEBAQEBAQEBAQEBAQQMrkZLL2PkjEntNzHbuqSOVr61cKDoognoCAgICAgICAgICAgICAgICAgICAgICAgICAgICAgICAgICAgICAgICAgICAgICAgICAgICAgICAgICAgICAgICAgICAgICAgFBgs7uK6jdJGCGtkfEeYUPNG4sd90IM6AgICAgICAgICAgICCLfX8Fn3HfBx9omZBHygGj31oT2aIJQQEBAQEBAQEBAQEBAQEBAQEBAQEBAQEBAQEBAQEBAQEBAQEBAQEBAQEBAQEBAQEBAQEBAQEBAQEBAQEBAQEBAQEBAQEBAQEBAKCNYOszC82gAi72TnoCB3gee84/h1QZJLq2jr3krGU1NXAII781jGgVuGmvDlq77yDC/cOPaaVee0NQYzuO2pURPP5PvoLf6jH7uQO1w95BR25WD/oj8se8gDcsZ4Q18jx7yCv8AUbf1H/N/wQV/qJv7ufyh7yC8bitjxieOvh76DK3OWBNCXN7S1Bmblce7/rNHlqPvoMzLiB5oyRrjxoCCgjZF2OHsvtoBrOwW1QT+mNeQinA9qCaEBAQEBAQEBAQEBAQEBAQEBAQEBAQEBAQEBAQEBAQEBAQEBAQEBAQEBAQEBAQEBAQEBAQEBAQEBAQEBAQEBAQEBAQEBAQR58jZQaSzNafi1qfMEECbctiwfo2vefJyjzlBrrjd7gS2NjGV4VJcf7gggT7nvZQeWV9OkMAb95BAjv7lsbmt5ywue5xe7iXuLj90oMMl/MADRoI6dCEEiO4L2Ne7QkdSC/vxTTgEGOa7LGFzadQBQR57o0B7wmpAp5UGZsUFBzPe7pGqDHcckYa5hNagEE/3oLre8lEgaT6B4jigmi6HXRAFyAePpdRQXi5jrRBcLhrqAGh6AgNmYSeApqgsleJe555XN7qRssYB+G3ggks3LLFIY/aHFzTqHivHyoJkW7DoHta8dJ1af70E+33JYSjUOaer1vvIJ0OQs5qd3K0k/BOh8xQSEBAQEBAQEBAQEBAQEBAQEBAQEBAQEBAQEBAQEBAQEBAQEBAQEBAQEBAQEBAQEBAQEBAQEBAQEBAQEBAQEBBFuspY21e9maHD4A9J3mCDTXe6nkEWsYaPjyan3Gj30Gnvs5dvae9nc7T1WnlHmCDVSZKQFoa/lGnRx7EGeWaN7Q11dTUCvSghzXMULxHGGmQ9evDrJQW97M7/ADJuWvQ3oQUiZFqG80hqSaVNKkngPKgt9pt4jRzQHV0qgq/JsHSOtBYch6If3jAPik+kgwvyDXtILqVQWtyFsKCVrqjpaaoM/wBK2AAcJ368QW8PMUGB+XtX8HOfroXAAILW5SMO5uYCnRVBf9MsroR18UF4zTfjCo6jqgq3NAnVwPUgyNzA6SB1a6oMzMq3jzcdAgulvIphFV9O7eJB06hBfJf2bz+lAeR00184QUZPj3ad00UGhrT+9BjkubdlO7LmdR5uYIJFplHhoDpKkH1Trw7eKDd2uXuo2c0crmgioYfSHmKCZZbyhfRs7ewkDlI8oKDd22VsLkAxzNqfgk0P3UEtAQEBAQEBAQEBAQEBAQEBAQEBAQEBAQEBAQEBAQEBAQEBAQEBAQEBAQEBAQEBAQEBAQEBAQEBAQKoNTf7jsbYFsZ7+UaUYfRB7XcEHP3+5L6YEd53EZ0DI9CfK7ig0M2RmDi2MeqKl1Ags+lDy+kBXr6PMgjGR8xL5K8p+CdCQP7kGCWb0W9A01OiC6a/IIcx45m9J4IIMuQdzlz+Uu4VqagIMb80GatAJ6eZBiudwzn0WTOEXEsbpqeKCE7KPBq1tS7i49faSgxPy04NSQ09aCO7MEf9QeUII5zZrQvI4kUQU+mQAAfv9KDA7NkuI5jp01QU+mus9NNT0pgWSZd3okSgV0pUaIL2ZR9aiQV6q1+8gr9Ky6csmnHo1KC8ZWfiHdFR7iGV7M1OATWtOIqgzR7hlFHU85ognWm4Y6u76vqnuyBX0kEq3zwqC7UU4dZQTGZS3e7oHxq6oJ8GQhp6HIfi0pVBKblmADmpUcP+CCbDk2PFR0oMxlgl1c0Enp4HzoLO6DDWCYxu4hrjog2FpuXK2JAkHeQjr9Jvn6EHRY3dWPu6Nk/Qv6zq3zoN01wcA5pBaeBGoQVQEBAQEBAQEBAQEBAQEBAQEBAQEBAQEBAQEBAQEBAQEBAQEBAQEBAQEBAQEBAQEBAQEBAqg1OS3JYWTjGCZph8BlKA/hO6EHMZDO3144iSTkjPCJlQ0A9fX7qDWm4AFK1pw8iCFcXHMdCakgBBB9rYyUjnrprrWhrwQYJslC0kjQoIk2ZFDRBr5coOPMadCDBJfuIJ5qjoqUFrZLmXSJjpCTqGBzimEy2VrtTc92OeOxeKjR8tGDhp6xV0pqbOHw6zEvpCSK3A0LXucXcw0dwB0rwRUqPwuZqbrKceLY2HQdXpFXonVNj8PdsRgCe6nlp2taD9wpmPIxPmyDZ2wojV1t3h6eeRx95TUaWZmM8P7fVthbjrqCfvlNZoheJtjx6iwtRTrib/AHprk0wtOU2U019itQeNe5Z7ya5XRCn05siv/lLWp/7mPU+ZTXJohacvsRwHNZWhPbCz3ldcmiBl7sKTRtjaUPGkTR95NcpohY6z8OZ6c1jbDqoC37xT1DRDG/a/h1c0LYAwGtO7kc37ius0Iz/DTZM1TBczxHoDXhw+6E1R5GmfNCn8H7NwraZdzT/3kYP5pTNUxZCf4V5a2Dy64jug8Ftu2Nzm8sh9Vz9KBg6UnCxlrbnYO87Q1NmZmilXwva4V6aDimlNTUzOyVo7lubaaEjT9IwtUmsrqhbFmASQSW6UHVVRllKhzDxqX1oONeKCfbZ4gDXyINnb55poeanRVBM+koZnNJcRI01a8dqCe3KTctSOb4zmaV8rSgy2UhbC19daVa4dIJQbyxzF1akOheQOmM6tI8iDpsfuSzueVkv6CY6CvqE9jvfQbeqAgICAgICAgICAgICAgICAgICAgICAgICAgICAgICAgICAgICAgICAgICAgICAgICDDd3ltaQma4kbHGNOZx6eodZQcbmN0XV2XR25Nvan3JHDtPRXqCDQvuQ0UBo0aDrQRJb0N6RxQQpckOh2g4lBrbjJl3B2g1qg10uQPNyN1dXgEFbe1y97zez20kgGpc1poPdViEmYhs7LYm4LkgyRezg8XSnlAHk4/cTBlvLTw2xUQ5r+9dIePdxDlHncr0TEtlFh9m2FC22Y9zdAZXF/3DopqXDJNuzE2TKRd3CG6ANDWj7lFMrENReeJFu2vdvDzx0FVBrL7fuRjk7uNrnkta8cAPTFR5kGpuN37jlryN5es8UwIbsxuKX1pjr0AaK4GJ8ubkoPaXilTpomBH9gychq64kr0jmKYgyqMFdPFXPeSOskpiEWu2/O4n1iRxNSrgWf05KBXldXtqPOgsOAlB1YfOVBacNO31eZvVqf7kFhxl43QOfp1E/cQ6qGLKMGksg8jimDK9lzuGPVlw/ToTEGUiDce67c0E7jTpKaTLeYbeu5pfaRLLyi3gfO0gcSyno6pgyl2fi3kY6e025p0loUxK5bq38V8PcDu7xgAI1DxzD7oViZgmIZ+98NsxrLb24e/iWVjqT+KQrrTRDBP4abTu2Vx146KuoY53OPOKFXVEppmGpvPCbMwsMlhdRz6UMRND/hJCs4T6nPXmE3PjHEXVhKxo4SBvM06dYUwuphhyT2EMNWuHEHQ6dYWLJsbbM0+FQDiUG6sc0wQGIn0SKBw6+ooNhBlG6VcgnxXrXNoTUEaoN7id1XVmWMlrPbD4B9YD8F3Z1FMjs7HIWl9CJraQSM4EdLT1OHQgkICAgICAgICAgICAgICAgICAgICAgICAgICAgICAgICAgICAgICAgICAgICAgINfl8xa42AySHnlcP0UI9Zx/uHag88zGZvbyfvrp9af5cLdGM8lfvoNbLdGhLj7qCBNf6GnRxqg11xfPdogjNdcXDwyNpc46NpXVBvMdsXITNEt5I21jPEv1eR2N99XCOgsNr7asGiR7Tcvro6XQfkj+9MmE6fcNnbM5IQ1jG6BraAfcUyrnslvxjeZsbgXdiDRXG7spPURxEU6XE9KDWyzZa6NJZnBrtaM0+8mBSHDSSOJeHOJNanX76o2VvtiV2ojAHWdK+dBPh2tzj0pW1BIqangaIJJ2wxo9cOoOjTj2KC+LARjoBHX/brQS48Naho/RBx6SelXINwbC8ClNdAOhQbCPCW8ba91zkdLutZC42vQ1jWjqACmZFox0cpIe0GutCAmRhuNvwj0mCnYkiI7BMLacqgju28wdFUGJ+3GdLdfvoMD9tRmlGoMD9st6GnyoI527QuFS0cCBUV7NOtERn7cJbpGT2gcArBhrrrbUnxCGnTmpw8qphrJsLLC6oJaR8VQUhu85YkdzcODRwBKmky3mP8TdwWZAuGd60ClappXLq8Z4s465DYruPui71ubUeYhTMwJlza7Jzo53sZDLJwmi0r5RwV1ppaPJeF93HWbEXgumUqInUDvJx19xXpJ1crPFlcdMY7uF0ZB5SDUAFJgiUi1ywFKk04daitzb5M048wQbS3yIIB4INrjszPZTtnt3lsg9YfBcPiuHSEHoWB3Ba5aElv6O5j/zYCakdresINsgICAgICAgICAgICAgICAgICAgICAgICAgICAgICAgICAgICAgICAgICAgINflstHYx8oHPcOFY4+jyu7EHC5G4nmnfPM4vmPFx+4B1BBob13JGSRr0VQaS5vOYk1qUGCG3ubqQMja7mdoGgEk+QIOkx+yuWkuRl7pnTGyhefL0BEbpt5i8bH3dpE2M8OalXmnW46qmGpyO6o4+bmd6XQOJUVz13uHIXDiIG0BGjne8EEB1rd3LgZnufU6iunmQTbfBPqCG+6dTog3NptxvKHP4u6AqJ9vg4g8ClFDDaNxsLG8sMY4aGmqouFk6vAqC6Cza5pLOXl5nAkfGBPN91BIFgacR2BA9jIcgvFqOoIMjLYNNaIJHdVFFRb7F5NVBcy0DTU08iCr4mkU61Ri9lB7FBabRvUNUFPYm9SC11i3pGqCx1gOgII1xY27CzveUFzw1hNPXPCnagyGwHSPIrkR5cRzj0SD2FBrrrBNOksY/t1Jkai82qx2sYAJ+CUTDQ3e23td6oAQam5wDhWrOY+8g17rK/tS4wSOYCdWEkhMCfjN453FvALnPjFDykkj3FNJl2mN8R8NlIhbZaAOqNedvA9h4pmYXESZDYuHyTfasLcBjiCRESBr2HgfdVzlMOVvMdlsVMWXkRa5vrEV9w0TAz2mR5uWjqacOhRW2trzUAuNDwQb62uJLW3ZdwPLZYiHBzTQ1Qeh7b3NBl4A0jku2D9IzoPaEG8QEBAQEBAQEBAQEBAQEBAQEBAQEBAQEBAQEBAQEBAQEBAQEBAQEBAQEBBByuSbZxANo64k0iZ/eewIOXn55JTJK4vkJq5x6Sg1t4xgrzDXoCDnb+OWWpPTx8iClhtWWR3f3X6C2OvMfXcD8UdHlKDcMuMdjIyyzYI9KOdxe7yuKDS5HcbiSGuqOpqDSPur+56eUO406kF9vh5HmpbVzuk6ojc2+A5ADIBU9ARWztsQwCgaPKelBNGPc0Va0HyIJsVr6A0pT76C9lvQ1A16EElsDgKE0QZBE3pNUFILWKFvKwEguc7XXVxLj90oMwZ1NQV7h54NJPDgrgcrubxM2HtkvZlsxBHcs42kR76evUY4uZzeHwqKDzTNfap27AXsw+HubxwNGy3D2W7DTpo3vXU8oCDj8j9qXe0zv9hjrCzZ+G2WZ/wCUXsb/AMqDSXH2i/FSYENyMMAPDu7aHTyF7XFBG+v/AMWK/wAa/wD3e2//AA1BLt/tG+KcXLz38E4b0SW0Wvl5AwoN7jftUbyhP/qGMsbtvR3Ylgd5+aQfcVHa4T7VG07ksZl8VdY9x9aSIsuYxp0/5b/M0qD07bG/9lbnawYTL291M4V9m5u7nHlhk5ZP+VXA6Q20nSwq4FDD1hTAwXFjFOI+ckd1I2RlNPSbwqgzCJvAtBQUdat4g07Cgxutq6ObUII82OYdWio6kGunxLXVq2vag1tzgmO+Ag1F5twa0b1omGivNtkV9Cg6uKuTDS3O3yDq2hr6Lu33ERbaXObxcodBI4sB9VTC5dbjd92d7E20zMTZGjQc41HRp0hOyq5LaNrcR+1YWXvWmpMQ9cdPD4Xuaqo58OuLR/dztIIPKNKD/tUV0WNvRc2rrUupJxjPQewoJ2Furi2uudtY5GU04HQ9CD1LA5uHJWzTzAzgVcBpUcOYf39qDaoCAgICAgICAgICAgICAgICAgICAgICAgICAgICAgICAgICAgICAgIMV1cx21u+aQ0awV8vUEHJGaa5mfdS+k9+jG9AHYgsmZxFUEKW2dK7la0klBWOwtrc96+kswGnDlb76DWZW+eWnX3Qg5S5mu7iRzWkhvxkFYMVV3Cp6+hBt7bFMAqW69aDZwWQaRQUHYg2Tbbr86DM2HoHQgzxxUIPQgzNYToAgzR2krvg07TorgZ2Y8/CdTs4q6TLMLGIcalMCywxzLaJzX0eXSSPDqHQPeXAa9QKDjvEjxi2hsOHurx/teXe3mgxVuR3pB4Okd6sTO12p6AUmTD5g3z48+IG7HSRG9OKxj9BYWLnRgtrwkk/zH9utOxYzI86qVFUQEBAQEBBWpQVY97Htexxa9pBa4GhBGoIIQes+Gn2h94bbvra1zd3JmMAXNZPHOe8uImcOaKU+keXjyuJB4acVYlH19i8rjcrj7fIY+4Zc2V0wS287DVrmO1BCyyLclj/AGv2bkcGdxOyZ1RXmDK+joRxqgkm3iPRREWm1aeBTCrTavHDVTAwvhcNCKJgYXQtPFQY32gNUESawaa6UKCDLiWu40KDVZHBRlnM1uo40VHPXmEGtW0I49KI0d7gzUkDUcSNEGKwv8pjJQY3ksbx40UwOjiyGJzzKXIFvfFtO8HBxHDmHT5eKZXDV3FlPjpeUkgjVtDUEdBa7pCDaWOVDgBL64p6Q1qg3u1crNBchjSA5pMkFeBPwmeQjVB6lY3kV3bMnj9V3EHiCOIKDOgICAgICAgICAgICAgICAgICAgICAgICAgICAgICAgICAgICAgICDl90XxkuY7Jh9FlC+nx3cPMEEZlI2ADWmjQgta10j+UH3ffQZ6MiYWt4n1ndaDWXbidKU8iDUzWD5nVdrXo/wCCDF9FBoB5aGtKIM8FmBqgmx2tKaIJMcHA0QSmRPJo0VPUEwJcWPkPrUaO3istJlKjsYgfS9I/cVxCM4axg0AaPMmVwoZ4hpWp7FMi03PU3zlTIxuuJPjUHYFB5R4v+LE2xcGLW3cJtx5F0xsmPPO2GHnP6d47K0Y08T2NIUHyPf397kL2a9vp33N3cPMk88ri573O4lxKKjoCAgICAgICAgICD1nwO8YJdpZEYbLyl227x41Ovskrj/mt/wC7Pw2/4h01D6quZprmO0ls5eaMyxyF8b6NdFxqCDRwI86DYsu5R8Lz6pkZm3vxm18iuUZW3UR41BVyYZWua7gQfIgo6KNx1br18FRidaA+qfcKgwvhe3iNOvoTAwPhadVBGntgWnRBrLnGscS7l4oNPeYamoHbRBoL3E8RTXrog0lxjXxv5mAgjWo4hUTbPKc0RtcgC+I+q8es3tBKgxTwOtJA4O54nmrHt4H/AIoNvjbprRHOD+lgeJNfhNr0IPSdvZAQXQhJ/QXVOTsdTQ+6NEHVICAgICAgICAgICAgICAgICAgICAgICAgICAgICAgICAgICAgICDHcTMggkmeaMjaXO9wVQcDBdG4yRfK6rnc0rvL1fdognDne/QeQdACCS0CNvK33T1lBjdV3aUFvstTWiC02jepBHuoAOVoA6SgoyAcacUEuGzkfSjfd6FYgTocfGNX+keoaBZRAlNZHGNKNHmSZFrrhg9Ucx8ymoY3TvOladgUyqznPTqetRFC8DpQwsMn/BFwsdIaIPiDxV3JPuHf+Zv5JTJCy4fbWfU23gcY4wB0VA5vKSoOSQEBAQEBAQEBAQEBAQe5+Ani3f211ZbMyb3S2s8rY8Zcn0nRVOsDutjvgn4J7OBH0tzUVVXvEwLhJ1pgZGy06dVBmZdvHwqjt1TIkMu2n1tO1XIztex49Egq5Fr4Y3a016wqiPJaHooVMCJJB0UoelQRpbZpGo1Qau8xbXNJDajpQc9e4sivo6KjRXWLo7m5dDrTrogixudGHQTgmFw/7CFBjhlNrIKemw8BqAR2dqDv8NfxzWEDmP5ntbRru1p0UHpFjctubSKcf9RoJ7DwI86ozoCAgICAgICAgICAgICAgICAgICAgICAgICAgICAgICAgICAgINPu25FvgLp5p6QDNfwnAH7iDz/AG/O+W/le8/9I0H+IKDqIxyM1pzHiqK1LnU6EGeONBIbFVAMIQQbyEd60U0p/egutomd4OYVCo2RLGAVPkAWUyMZncfVFB28VjkYyT0kuKgoT0V9xFWFyC0uKCwu7UFC5BQoPhff2Hlw+9c3jpQWmC8m7uutY3uL43f4mOBURz6KICAgICAgICAgICAg9G8AcBPlfErHzMbW3xYfe3DjwAY3lj93vHtRH2AOxVTpQVFQgAkILg8oMjZSgzMl1B4dqgksun9OoVGdkrH8Dr1FXKKvY14o4e+qI8lnp6OtOgqYEGWEDQ+ZQa67sWvqaINJfWLWipbUcCEGgv8AGNcCAOPq+VUaSaNwrC70XA6V0o4KDaYW4nhtgeBDnaeQpgerbDvnXeFdzf8ASlc0a9BAdT7qDo0BAQEBAQEBAQEBAQEBAQEBAQEBAQEBAQEBAQEBAQEBAQEBAQEHLeIzi3bw7biMEflFBxe13huUoR68bte1tHIOrJJIaBqUEiKLUffQS2RoMwaAEF3LVBGu4SSxwFeIP30GNsNBXp6FcC6igpzUQWufoirCalBaXILSahBTgUDpQCiPDvtEeFtzl4W7sw0JlvrWPkydswVdJAzVsrQOLoxoetv4qD5oUUQEBAQEBAQEBAQEEvFYvI5TIQY7HW77q9uniOCCMVc5x19wAaknQDUoj7D8JfDeDY+3RbSFkuYvCJcncsrylw9SJhPwI6kDrJJ6aKq7iiCnkQVQEAHqQV6UFQ816kGZkiDO14QZ2XD26HUfdTIzsla/sPUVchJE14oR7vUqiBcWpb2t+MpMDWXdpzModVBobmx5S4e6BRBoM1jyGe0DgNJPJ0IKWNu4WUZdxPM6nTQlB3vhmXi3yDCfREkZA8rTX7yDtUBAQEBAQEBAQEBAQEBAQEBAQEBAQEBAQEBAQEBAQEBAQEBAQEHOb/gMu3nEcY5Y3/dp/eg89sJW21zDLTlDHip/B4H76Dtrdod6Q1HwT1oJ0UdKdfSgkMbQIMgCC4NQHNBbRBgLKKjE8aKDC6g0RWMlBaT2oLelBXQoin9giqcEFC4D3URjfIg8U8T/AACx+almy+2THY5OQl81k70beZx4ltP8p58nKT1cUHzznNu5vA3rrLL2Utlct+BKNHDrY4Va8drSVBrkUQEBAQEBAQEHY7J8Kt27ulY6ytjb48kd5kbirIQK68nwpD+KPLREfTvhz4Yba2RaVtG+1ZSVvLc5SVo7xwOpYwa92yo9Ue6SqO35qoq6tUFECnuIiiKaIK1QK04IKh2nFBljegzteEGQO/4IM8dx0P8AccqMxAIVRDubUUJYNOkdSTA093bA1IGqxGju4ByvjeKtIIPuoILIgyDlHBoAAPHREl2Hh3HywXzut8Y8zSf70V16AgICAgICAgICAgICAgICAgICAgICAgICAgICAgICAgICAgICDUbriMuCuYwaFwoPKg8tHag7Tb1026sW1NZYvQkHaOB90IN00U4IMjAT0aoM7WAcUFaIKEdSKxvbqqjBI3qQYHt7FBHcKIq3pQKoKVKChKCxzh7yDE6SnHzoMEkgpXqREd8o1AQarL2GLyto60yVrDeWzuMUzGvbXrHNwPag8t3F4BbRvHPkxNzNipXVLY69/CD+K8h//Og8/wAt4EbvtC42c1rfxD1eV5ikP+GQBv8AzKDl73w/3pZf5+Huf/DZ3v8Ap86K1cuFzMJpNYXEZ6nxPb98IMPsN7zcvs8nMOjkdX7yDPDgs3NTucfcyV4ckMjvvBBtbLw83ld8pjxkkbXfCmLYqeUPLT9xEddhvAnK3Ba7KZO3tYyQSyAOmfT3eRo+6g9N2t4TbCwz2SutfpK7adJr4iUAg1qIwBH/AMpKo9Igu2NAY2ga2gDW0AGnCiCbFcE9IogkxS1GiDM2SqKvr7qCqCiB2IB4aICCv30AE1QZmPQZ2OCC8FBljlLdD6vUgkVDhUGoPSskQLy3FC5o8oSYHN5sxxBrBTvJNe0NHE+6sRpZJPRoDSuhCDutiR8mOlrxc8OPuhB0qAg4rxd33e7K2c/K4+2Zd5Ke4hsrGKWoiE05IDpKEHlAB6eKDd7WdueLB243bLZHNOc7vnWPO231ceRrO99KvLxQbh0sbCA9waXGjQSBU9QQVc9jGlzyGtHFxNB91Aa9r2hzCHNPBwNQUFHSxte1jngPd6rSQCfIEF1UHC+Mu+MntDw+yGfwvcS31pLAwNmBkjAlmbG7ma1zTwd1oO1tJHS2sMr6c0jGudThUgEoL5JoowDI9rAdBzECvnQa3c788zAXz9vCA5kRk2IuyRB3lR/mEEGlEHE+J29937O8MLPOBtmdx81nDfgsfJa97MAJu7Aex3Lz15fS4IOo3nNvVmOsnbTFkb113EL328uDPZC13ed3ykfpOblp7qDoagAk6AcSgoyWORvNG4Pb1tII+4goZohIIy9okPBhIr5kF6AgICAgICAgICAgICAgICAgICDXbhdy4qU8NWjzuAQeW3UYbcv5eBJNOqqCdgsl7BetdJ/kyehN2AnR3uIO8YAaEGtdQRqCOtBKiZyjt61RfRQKaILSgscOKKwub169SowPb2KojyN6arEYSD/xRVp+6gV1QWlBicQgwPeR0e4giSyEaVREKachpp1INfNddANB0oIM18ADTz9CDXXGQDdK14UCCBNlWtcaHy1ViEmWumy72k+lWnWehZaWOpBlzZ411rrVXSmphOddSnP5aJpNS0Z01r0jtTSakq13CW6E0Fek1WM1WLN9Y50PDaHToUmGeW8tMoHDTpUG5trwEVrw60GzgudBrx1QTYpq8PdQZw8mldUVkBHuoK6+RApogIKVQVQBX3+hBe13VxQZmOQZWuQXg9KC+OXkPCoPEILrieKKF88ruWJg5nO7FlkcM7vcrlPRbyd86jWjXlYOAWEzgiGPJ2AtLjua1GhWcwxicu42cB7DLT44/NWKt+gIPE/tS4OxutqYnIzGX2iHJ29swMlexndzk89WA8pd6Ao6lR0IMPjTtzHbe27sTF48zOtYt1Wbmm4mkuJKv7xxrJKXOOp60G18dgDuPw0qK/8AzJb/AJzEGo8bLUy+IOHfu3HZLKeHTbF9bbGtlewZDvCea5bCWuI5A3l18nwkG78JL/wosbHcEuxZbpptmie/w92+4DoBGxzm93DP6rXGtSK68egIPJdtnYO69sXO4d4Ozd3vfKPuJYcpaWt/JHZuD3NgZamFphLG8oNP8PQg6/P763qfsyR398+4stxzyMxdzcytfDPye0GPnPMGu5pIQAXdpKDUeM/gltfZ3hTPksLNdxX8T7RuUkdcSOjveaQNJliJ5KiRwe2g0QfSmP8A/IW37Jn5oQfOW6rPbh8RtzyeLGHy+Rs3yt/pq4tmXMllHZcp9T2dzeV/Dm7aoOrzE+zJfs5Z8bOv5b/DR2kzWy3EkkkzHlwc6OTvaOaW8w9Gg0QanxVqfs0baJJJ7nDVJ1P+WxB0X2kSf6R25Qkf/MOP4GnwZEFvi/7buPxA2f4eG7mssJlm3N7mDbvMck8dswubDzj4J5HVHbXoQdTsjwj2jsjJ3d/gDd20N1C2J9hJcySWzS08zpQx5PpnQVcTQcKVKDxXduO8CpsbuC9xl3mMruSI3M9tuKEX9y2K5aHSMjbcMb3JjYSGkno15ulB7l4SZnI5rw129k8lKZ764s2G4nd6z3NJZzO/CPLU9qDrkBAQEBAQEBAQEBAQEBAQEBAQa3cf8FuSOIaCD5HAoPMMg4Mn5z6hFT1+VBbpXhp0hB1e1MuKNsLl2laW8h1/wH+7zIOsAoiq0QEFrkRYUVYRogwvarEoxPj7NFcCPJF/2rEywlpCKtNfeQWO6+lBgfVBHlcePSiNfPJQcaoNXcygV6R0hBqLi7pwPR9xBqLq+qCKkjqWUVmUmYhp7m9dqQdemq5I2pcc7kNVcXrq6nh9xckbMsJ3Gtlu3E6EnprVckbLD1Ed0jia1rTgaq+imtjPP0Ep6J6i39INQT2p6JrUDrgU/uKxnZllF06yyczHAGvZxXFbblnF3V4rJlwGpqetcU1csWdXYXhcBrXtWDJ0FpOTSp8gQbSGSoFTx0QTI5D0IrOw6f24qjIDXRQXf2CClCgU17UBAHlQXD/tQZGnVFZmFEZAUFejjog5vK5A3zxBHX2SN1fx38K+QdCIwYWSO2zkPNQM1H3KrDejoy257oGVvhd5Z7ozWIOo2vnXJM5YRDvNnimPk/af+yFFb1AQcH4ybIzG8tr2mLxL4I7mDI21483LnMZ3cPNzAFrXnm9LTRBn8WfD6fe+2orGyvBj8tYXUV/i7xwLmsuIagcwGtCHHXoOuvBBw994beM25M3tXL7py+JLdv5KK6fj7JkzGOjjc1z5e8c30pXcnKG0DQg7PeWO8XhnGZHZ2Uxjsf3LYpMNlIZGsDw4l0omhq8uI0poEEDYPhzuS13Tl947zvLS7z2XtWWJtMexzLWK3bQubV9HPLuRup/7A0mI8PvGTZcE2A2Xl8TPth80klgcqyc3NkyZ/O5jO7BZJQkn0uJ10qg6vdfh3kN1+GL9pZzLe1ZZ8MZdmGwtiDrmFweyQxNNOUkUdTo6kHnm6fCzx53dtA7czudw4trR0Jt+4bMJLsxHlDrmQs9GjfSo1mrkHu9rE6K1hidQujY1pI4VaKIPOMpjftAWmWvnYXLYPJYu7mfJasyMM0EtrG6gZG3uOYPDR0uOp8yCDZeDmVx/hVufbTL+G83DuaSe7u7pzTBai4nLfRY1ocWsAb8X3OhBsd0+F2R3B4O4/ZbruK1y1ja2LWXI5nwe0WbGgjg13I7lIrSvTToQQd3bG8Sd37HwthmZMW3cFhmLe+un2z5mWzreAPHoczHO7w83CgCDdeJvh3ktx3WHz23sgzF7q29K+THXMrS+GRkoAkhmaNeV1OND09aBtDC+K1xNknb8yeOksby29lhxmLjeGscah0wmkDXglriCNejhTUOKx3hd4zYjad3sLF5fCt2w+K5ht8jJFP7f3VwXudG5jf0YLi8gu1oOHQg9M8Ndt322Ni4bAX745LzH2/dTvhJMZdzE+iXBppr1IOmQEBAQEBAQEBAQEBAQEBAQEBBrNykjB3ZHHkH5wQeX5dlQa66UKDWY6+DpBaSO/SCohcT6wHwPL1IN3akAgcEHYYPcMb6Wt7JSXQQyu4OHDlcevqKQrodaqggtIWIt5VUWuCDG5qKwuFPIrlFjmg8OPUqMD49VMDA9hCgxOb0IMD2nzcEESYGhQa26rrx7EGmvNAelUaC9k5XGp48KdC5K4YTlz99ehtW81R00XLFocUw0V3fmp18gWcXY4a2W7LuPQs43GMwwifqCepKaVTOP+CepK6VBPQ0pwT1E0nfCp7OpX1DSNlB4BPVNKVBQjUdOvUpO5C6W6x7KULa8eHuLjtjwZ1y63FyGgHu0XXthzQ6exfWlePSsGbc279OKgnxuJ04diCS13b5UGVpqgvB0RRA6etAQDxQXBBe3j2oMrEGTma0FziGtAqXHgAO1Bz+TzYunm3tnEW3CR/Av/v5fvqSIhLRFoaFun96sJLRZXJtjkpA7/cSDlYRrQHi7+4KykLcSzmcwONTx7FFen7Q/h8h65DX8kIN6gICAgICAg5LD7/jyXiHntmixdE/BwW9w6+Mgc2UXDGvAEfLVvLz049CDrUBBpdybvwG23Y4Ze4MByt3HYWNGPfz3EvqMPIDy16zog3SAgINPuvdmD2phZs3nJzbY6BzGSytY+QgyODG+iwOdqT1INtHIySNsjTVrwHNPYRUILkBAQEBAQEBAQEBAQEBAQEBAQEBAQa7cIriLgdYaP+YIPMcj6Uz4z8LQFBxmRidG4ONeYGoIPSPIg322c/Fey+y3DwL1o9A9Evb2O7OlBvTIWygcQONUHS4ncvctbDdkyQ8Gy8XN8vxgiumjkZIxskbg+N4qx7dQR2KipUFKKooQVBY4IML2orA9qCwlwBrQ/fVyjGeR3Dj1FBhkjIUEaRp/4IIkrCUGuuY6g6cetBp72A8rqCio5nJwO109xZQxlyeSie0GgP8AcuSHHLnrkuqQf7UWTFBc4n31ki0HpPHhVMphXmomRSp86ZFzQTpRMiVBbPcRp7imVbe0x7zQ07VMmG/sbHrHCixmWcQ6CyteUj7wXHLkhvrRhoFgybi2BA117UE+IEaoJLNUMM7dQir6IK00QEFKebrQVQVCC8aopLcQ28fezO5W9HSSeoBEc/lMtNdgxj9HANRGDqe1xRGsgL+fhokjDuPOWuKtGxv/AEl1IKxwVoQDxc49ASCXJWl5LNOZ5SHOeRU9HkAQdRhCCSeJCD0zaH8Ok/af+yEG9QEBBy/iduHK7d2DnM3iYRPkbG2Mlu0jmDTUNMhb0iNpLyOxB5bsZ8mYmwt9ZeMUt1mbkwz5DESutnskBAdLBHavLTGfg1ofIg6vdeczVv47bKxFvfTRYq9s76S8sWPIhldHFIWF7enlNCPIgZXOZqP7QuFwsd9M3ET4KW4mx4eRC6ZssoEhZ0uoBr2IOMmwO6M79oTeePw2bkwFq6ysX5G9tmNfcua2CIRxxOd6nM41c4dAp0oN/wCHm4N7YPd+79kZzIv3LJhrNmTw13KA2eSN7a908ital7Rr016DoHG7Pz1/u/Ex5e/8XH4Hdd3LJTCkwQ21u4SOayL2WUs7z0emvnog3/2iMVmnz7CfHnJY2vzFjaMDYYSBdkuIvhoPTH6v1EGw8asjvrauxNs2+Mz80+fmzMFpLlHMjgNx3rZnNbLHGOQMryggDgEHVbR2HvPD5x+Ty+9r3NxTQFs2PlhjjgFw4/5kbQXBjG/BY2naehB5tvF24NvYvJ5h/i82fdmOEly3DCS1jtpAxxc2AWfM4hzmacDr50GfxzyOU3L9n7G7l9rNlHcwWVzkMbGxjo533DoiAXu9NgifVzeXj0oOp3huPcvhx4TXORuMwc9m5ZIocde3cMNuI3XPK1ocyIchEQDn68Tx0QcJmt35PYtvjtyWvibDu6UXEMe4MG+e2mZJFKaSOtI4nF8fJ0UHbwFCH0dG9r2Ne01a4BzT2HUILkBAQEBAQEBAQEBAQEBAQEBAQEGvzw/9Km7OU/8AMEHmWQobho4Enj2JI567x5vnyMD+Tl9Kh4E9A7FRy0Udbgs5uWRpoDqCDXisLThYh1uM3ECWW+UcGTaMZff9N3UJfin8Lh1qxKOhc6RpOlCqJWLzV5Yy88Lj3Z9eF3qP8o6PKEHZY3PWV9Rle5uD/wBF54n8F3AorZU/7FUUKC0hQWOagwvYgwPaqML26aqKwkuGgQwxv14jVBHkjBREOaHjpx4oNZdWla6VQaW8x/MDUa+8ssjnshhy+vo1WUSwmHMZDbrySWt8vVVZxLCatFPhJ26UJ7VlljhG+iZ+gVVymFW4mc0qPImRIiwryddetTJhPgwp6tUyuG0tsO4UIbx01UysQ29ri+WmlSsZlnENva2BHRU/eWMyyiG0t7WlK9HSsWTYwQBtFBsIWEKCbG3tQSGDTtRWUIMg7UFQgU4lAogrRBWnTwA4koI1xkWRikQ7x/xj6o99EaS7u3uJdIS9x6UEXn5vKdKINJnt2WeG5oIgLjJU0jGrIyeBk7fwfOg4M3El5PJPcSOklkdzSPJqS7+3QiNvYVcG04NINelUdng6czz2Ajr1UV6VtA/+nSdkn/shBvkBAQajdtzuK22/eTbdsYclmGtHs1lcyd1FJUgODnfi1oKivWEHhG7Np7i3zaW+Kx/hhDtPMSTxSXO43vt422ojcHPdE6AMfJWn9jqA7bxT21vK13dtTfO2bH6cuMAya1vsYXtjllhnbyF7C7StHOr200OqDWbesfEjN+NuM3fnttuwuIjxU1pAzvo53xjmeWidzaem9ziaAaCnagxX1l4mbd8ad0btw+2nZnBXlraQPiE0cMk3LFEOe35uaro3tcHNI4INl4dYPxAuN27s8Qs7iI8Zkcnass8JhZZgTywNq0TSMDuUOdGzWleJpSiDmt12W7Nz4e9xd/4QWzN0XrXw/TbJLUQRyP8AR9pbOKSVb6wBd7pQbvffh1vGPw12VaY1jc1m9nXdle3Ftz8puBbNIcyNz6VoaAV15e3RBJ8VLDde8dobQurbAXVrfxZ21vL/ABbyx8tvDD3rXPeWnlpwOnWg9SzlndX2FyFlaTm1urq2mht7kcYpJIy1kgp8Vxqg+cLbZm7rPw5u9mR+F1vJuBlvPDJuNzrRzZOav6eKRw710pbQMHNxpw4IO83J4e7lzP2dbHakFv3Wft8fYg2crmtJltSxz4uavKHHlIGtKoJG5dv7l8S/COfG3uHft3cFvJE+0tLxzJGPmtQ1wdVtf0cnM5g5hp06INTiWbmvJ8fYSeD2LsbwSMblsjcts22bYwf0j4eRjnkuHqjWnag9tY1rWhrQGtaKNaNAAOhBVAQEBAQEBAQEBAQEBAQEBAQEBBBzY/8ASbrsYT5tUHmF9/5hrjoTqkjXU5ecj1nOOvYAg4fOuMOSle30av5mnsIBQYYsvDI3urkelqA/r8qQNzityXWP5WEm8sminc8w5ox1xuP5p08io7KxyGPvozJZytkA9doPpNrw5mnVqgmxlzaVqB2oN3j9x3cADZHe0RDQB51p2O4+dB0Nnl7C6ADJQyQ/9N/omvZ0FFTCCD2oLSFUY3NUGF7OpBHkboisD2/8EGFw1QWObUaoMMkQPlREOWAnoQQZrStdAfcVGvnsA4kFmp/uTI11ximHjGOtZZTDWz4SMg1j1V1JpQJtvR1/yyPIsosxmrEMG0U/RkdHDqTUaWRmHbWvIVNRpSY8XSh5NR0qal0pcWPA+B2damVwmRWJ6Gjq4KKmRWhGnKipkVtQCo86gmRRdJUkSo4uGlUEljeHUiszWmnagyAGqC7yIK9HYgcECoDS5xDWji4mgHlJQaq83PjYQWW7hdTcKMPoDtLveREH6Xnunem6jfiD1Qseqru+JbwrXpKyRDupYo43XE8rILdmjppCGxtrwBJ60HDbg3xI97rXCuLGDSS+IIe79k0+q38I6+RByTquqXceJJNSSUEi1dyOBbXyoN/i3NeDU0PSOtB2OEexopXo06EHpOzjXHSmtR3un5IQb8FBcgICAgUQKIFEBAQECiAgUQEBAQEBAQEBAQEBAQEBAQEBAQEBAQEBBCzQrirsf925B5ZeP1IqKtNRVBq76bubSSStHUAAP4R18wCDk91A+0teSQ18YcCeyoQcpcyhppTTjX30Edt5Kz0mPLR1K5TCXY7ku7SdtxGTHcM1ZMw0cOgjtB7UHd4TxVx04ZBlm9w6tBcRAltet7OP5PmTBl2LZop4G3NpKy4gdq2WJwe0jyt/vUVi9ve13I4Ejs4IN1idyX8LmRMkL4+HdSekPcPEe4g6m2zMUjQJmd27pLdW++gnNfHIKseHDooVRY5vYoMMjEEZ7EVhkZ2oMVEFC0IjA+LmOqDC+AU0GnQgjvta8R/YII8lk08dKmqojPsGmuiDC/HDqQYjjW04edXIt+jhrooLhjx1VPWmRkbYgU7UyMzLPTXyoM7Lan/FBIZbjq7Agysj0oeKgzsioisrW6dqC8Np5EF1EFUFeR3GlAgtkfQGlKojQ5SOe4NJJCWdDODfNwUqtmp+jooQaca1I6FlMsYSLaIEmTl5WN9Z3Bo8pKitJnN9YrHh0VlS/uho7lJELD+E7i7yN86DgsvmMplphJfzl7GOrHEPRij7GsGg8vFBBFT6upJ9bhwQC0UBJBJPR2daC9ly1oAA4HToVRvcPKXkRija6ur1KGXUY6cNexnQKivYEV6rs00wzT8aRx+8EHQtKC8FBVAQEBAQEBAQEBAQEBAQEBAQEBAQEBAQEBAQEBAQEBAQEBAQYbtneWs0dK8zHCnlBQeN5dxhlcKaj+wKDV7ik5bSAD4bi4/igAf3oOe3C10uLs7nUNA5TX4pGn5qDj7kDnLub3EERxbTU17OpBgl9EcKV6EEV5cgl4rcOXxFx7Rjrl9tKfXLDo4Doe06OHYQg73E+L9pIGtzliWSigN3aULT1ufC4j/lPuIPSNs5TC5iMS4u8guiOMcZ5ZWj8KJ1HjzJkdPC2gQSG6UIOo4UQSo7qduhdzDt1QZhdhw9JtPIgo4xu4HzoMMjexFYHNoUVYaoihCItc06oMbo6+6gxmEILHQ6oMZt9UFvs6C32bigr7ONPuqi4W7fJVQVbBQU6EF4h0HUNEGQR9iC9rB0Iq9rKGvAoMrYnu9Vp8qDI22kPEgdiIvbbAauNfIhlcI2t4BBjlDiKIIjmEDiUEK8EUURlne2KIcZJHBjR7rqIOIzO/8AB2xfHaMffStHEfo4a/jH0ne4EHE5fP5jMSHv3nuKUZaxDkhaPJ09pKDVyHkFHOAI0DR/aiDF30Q1a0vd0V4Ki10szz1dA6T5lMiyTkhaDM6leDa1d5k7ot9vc7lbBHU/HPUrhG/w8M0JZJKaySD0QeFCmVw6zD88jmwtFXc1B5Sor17bdI8cyMHRrnD7yDeRuRWVpRF4KAgICAgICAgICAgICAgICAgICAgICAgICAgICAgICAgICChKCxzh08OlB5Lu2zMc0rg31S5rgOw6KjiMjdyz8ge7m7pvdsHU2teKgx3QNxti4aDzGB1R00o4H7zig4i60NBrTjTjxVGuleKmp1QR3SOrUGo6igxuuGV9Ia9NFBY57COPTwKDER1FAhurq2mbNC90czHAxyMJa8EdThqEHbbf8aN6Yt3JcXAycHTHeDnd7koo8edB6VgPHjaN7ysykU2JmOheR38FaceZg52jytQd5htxYDMsD8Vkbe8B+BE8c/zZo/7iDa8pB1FPKgpVwOmqC8H3OxBXlaa8DVBaYI3dBHkQW+yjocUMrTbP6wUMrfZpPL7qC020p+DogtNtMdAwhBb7LN8QoKezS/EKCotZtaMNemqALOb4h+4gqLOY6FtO00QXCxlp0CvHVBe2wcOLh5kGQWEY4uJ8yDI21hHwa+VBeGRtOjQO2iorQ0ogcqClERc2CV+jGF3kCitJuDcmHwREeQlIuXN5mWsbS+Qjr+KB5SoYcJkfEfMXbnMxlo20i4d4/wDTS04V4BjfMkyuHF5i9u7pxkyN4+4mZoBLKXEdjRwCsSxlpXXgoeSEdrjr99BjdJdPpzyENrqAaBFDbOPpObp8Z3oge6U6ykzEIs+Qxtvo+4D3gasjFfu8FlpnxTV5NdPmb25fyWbDHH2cdesqdIIiZZbTE3MjhJdSlrfOUyYbWGWwtR6GvGriKpgy2VhlYJJRrWnqt6EV6LtGxIjdeyig1EfDh0lB6LgnctkyulauPulRW6ifVBJY5BkBQXICAgICAgICAgICAgICAgICAgICAgICAgICAgICAgICC0lBaXIMEr9CiuK3RbtfcyO1pK3m/wAQ0KsJLyjMWksF06Jo9AVcG9hVmEiVNvnvYr+zdQtlZzcvSagtP9yxVxN6xweWk0OoPXp0INVMASART+3BBDl5i7lH9ggiyOLTrqAqMLpRU61qgtEoA9FxFPMmQ9odwJr2qCplNOPHqQUEzgRUVH9yoyRXckb2SRudG9tSx7SQWnyjUKDr9v8AixvnFuZFBlZZYKjlhuqXDOOo/SVd5irEJMvTtq+MWcvZBFk7K3mJr+lg5onHq0q9qz9Nh6j0ey3HZ3LAXMkiJAJBAcPOFxy5IbCPI2D+E7Aepx5T92iZMJTS13quDj0BpB+8qi4gjiPcQUqEBFERWqAgIKhFV0UBBRBUBBVBUMceAJQXttZncGEeXRBmbjpT6xA+6gytx0Q9ZxP3EGZlrAzgwV6zqgy00QeY+MJgsYIMkLVs9zzCMSvGjAanXrWEd2U9nkM2UzV8e6jJbFUlwgby0r0VWUTEMJjKFJZ28BEl3cxWzDrVzud5H4o1V6yTMQ191ntv27RyGW8l5dWtoyMGvCvFNM+Mpq8oa6TceSmcW2dmyJruHKwvd+UUzWE0zKx+Pzd8Q69mLWnUiV2un4KTuTPZYpELhjsVbN5pZO9I17PMkVtPc1x4Av4gS23jBbUU0pxWXSDrLK113PUa9oGgCmRY+GCEkSyVe7i0alIiZSbeTp9o4h2RvWMbE6OPi9540/4rKIhMy9fhgbbwMt4xQMaOanR2LGZZxDp7H9FFHH0NaAorbQv4IJkbuCKztRF44ICAgICAgICAgICAgICAgICAgICAgICAgICAgICAgILSUFpKDE9yKjSv0RGiyrGzAsPEatPag4TcOJMo5wKEArKJ6YSY8XCxXD8Tk2XPdCUMqJInEtDmnoqOCmDLl8rI+a7klcA0yOc+g4DmNaBRWsla+tGip6kEKUNbWtWnz6q4REe2prxHQoqNIw69ZQYnNp0a9HUgt04V91AJ4U92iClSe00QOejqnhwoUGaKVtKAjs7FlCS7DaGUZbXLQ933VzxMTDr2iYl7bgcvBJCzUOBFT1rhtVzUtls7sMkbVlC2nSVwzDliWnltiCXRuLCBqBVp+4rhMtdc5jP2IHs+RnjDfVHOXAf4XVCZGmufFPe9lVrb+OXlFazQxPPnoCqi36+N6xhrvo2yuGj/ADGlsjXdmrXU+4isrftGZphAuNuQVHrcs8oJHZVpTJhKi+0rYlv6Xb8rT08ty2n3Y1UZm/aQxziQ3ATkDj/umf8A4ao6na/ipbbgdRmKlttaVdK1/wB5oUHdQF0sbXlvIHcAeKZMMnLTQnzIoAOmqC+FjXStY5tQ466ojYts7cCnID5UGQRRjg0D3EF1KICAgICAg5XxJxlzf7Wu2WjGuvGAPgLhzAOB6lhbzWHzbd7d3fcPdDkchFbtaPTjjcXe5yspquSJ8occ180M7RxcTee6vHzvB9Kg5aDzkrLTMpriGGWfbeNDhDE18w9Vx9Ly6K+n5p6kz2hr3ZvIzgx2sJbGeFByhY/RC6bT3Yhb5Gb0ppSxxNHDsVi8z2YzFY7sgtLOHWaQV/CNSfcCuifFI3YntCUyVpFLWFznceZw0AK45xDljMsgs5uXnubnkA9VjdOPSrrnwSNuGXGwRTXbIbVnPISAXO1rU9KkVz3ZTOHsm1MN9HWjYh6dy/VzqdfD3FyWt4QwrXxl0kNqWEAmvKavPW7/AILjcjY20tTVBtbZ/BBsInIJDCisgKIuQEBAQEBAQEBAQEBAQEBAQEBAQEBAQEBAQEBAQEFpNUFpKDE9yKwSPREaV+hQafIE8Qg1skcdy2hA5vIg5Hc+0famPfCBHMOBpoVcph5plsTf2czhdQuY0aCQat86ZVo5YSBzDXydCDXzRF3M49HDVEQ5QCS3hRBHc19dKU6PcRWIg9LSPIoLC0HzaghBZygcAfKEFCyutfOEFpDgOFR11QGOYCC00KoksmexwcyQtPRTRMph0eC31ksc5oMpeG+sQfvrki/m452/J6LhPFDE3UYbcyGNx4k6hJpE9jXMd3V2WSx1+1vs9w1z+LQDoR1LCaTDONyJSJMK24rzMq3zrimGbVXmxLS5JJia4EagmimFy1/1ZQkB0T3xeQ/coVPq8zohXXhLJcOPLduaTqBQFM2MQxx+Cven0roNNdS1o+8mbfAxDeYzwUxEX/mZXSg0JoA0aeRMXlejv8BtPD4oN9mgAI7PvrKtfiky6djm+RZYRfzM61Rhmv7KEHvJQOsdKsVmWM2iFcHkLXIXUzrd3OyCgJ7XcFbVwlbZbxYshAQEBAQEBBHyEXe2crOXm5mkAe4sbdlh8p7nbuaTP3ltDCbdrZCG9BIHT7oWcbsRDjnbzKJDs3LXAMt3M5tdW8zuVoKx9WZ7MopEL3Ynb2OIEkzZJnVoGDmNRqdUitp7pqjwRHXPft5MbYF4Oglk9EE9TarKJpHjljNbz8IYnYnIvZzXdwy2aRq1pHH3FfVnwgjarHdZTCWjTT9NIKE11qVjOZ7yzjEdkS4yz3kiJvds6AkQrJi8Tmc1KGWkbntaQ18nBraoPWtleHkGMYJXt769Or5DqG16B5FlEpMPQYbWK2i5GAGQ6vd0rFUeWUN9EHigkWzzUHoQbe1eaDpQbGF3BBLjKKygoi9AQEBAQEBAQEBAQEBAQEBAQEBAQEBAQEBAQEBBQoLSgscUVhcdEEeQoiHM/ig1t1qDXgg1HemGavAHpQTWiOaOnGoKDX5Lb1vdRmN7A9jhq06oPP8AO+GLH8z8e8wvH/TdUt9xBweZ2rmsfKRLbOlib/1WNJGnuK5TDm57eQO1aQfiuBH30VG5ONRTqQY+Hb0qCx7Qfg1r0oI0kdK8lR5Qgxd48cdT29aCnO86cvRwQVa0HVzaO7EGTu21oXFp6ygsqGuNag9KC4O5eGnTogkW2SyNt6VvM9hbp6JIXJXcmGE7cS6DGeJu8LBw7u+eQPgyDmH3Vl6ue8Qw9LymXTWXjpuKGntEMM7h8Llo2iZpPguLx4t5bePDJGt76xZ6JHpNNBrxrVTTT4mq7bWvjXhHODJbcNJNKg6Dy6qaK+a67J7PGrbok5H2r2njzcwDT2q+nXzTXbyZB424ACrbN5/xtTRXzNdvJil8dcU0EQ2bu8HAOe2nu6por5mu3wayXx0y0jyLeC1iaBp3jiTX3CE+nyk+rzYH783VkSOfJwxNIpyQUFT2mqapjtCaYnvK6K3uJY2G4v3yEkuJM3MCeuo+8pN7SsUrD1zwqtRDgZXh3OySUlklS5zgOPM7p1WEy5IdqoogICAgICBUIKEihJNAOJQeGeJs8TM/JNY30RY8ASNZyEhwFNVhWmO8Fpz4vOb2a1kJN7ki86kta/o7AFlmfkkRCB9KYC0c020Jmf8AHcQfd1TGe8rlGud030ukTWRMpoANRXjqrERCdWsdcXdw7l5nyuPwBV3bwCuTDdYnY248kWOjtXQxP4SSAjSla0WOVd1gPCC0ZR+Se65kP/TFQwe4OKD0bFbasrKIRwwthiA0a3RUblsbYmUjFOpBDupgxpAIrTU9vUg17Hl7uZBsLY0p2INrbGhCDZQu0CCZGeCKztRGQICAgICAgICAgICAgICAgICAgICAgICAgICAgIKO4oLSgxPRWF6IjSIIcx4oIE/nQae9j4oLLC8LH92/3Cg27HcwB4oL3QMkFHAHpQRLjEQyggcD0HUIObzGwMTegm4txzEU52ihHuqYXLi7/wAGYRV1neOb+DIwGnugpmTEOXynhTuC2bzQhtw2p9XQ091TV5mHM322ctZPLbm1lYfgkt0PkI0Vi0GJasQEV4g8KEUVRY61B6teBQYjba82oA4hBR0JaNDw4H30GMte5oFeHAoKOhdQAngNCUFrGCgDuHRXqQZO6GuvuIKSM0oHcOlBQQOPE/4SguFq5wJDuUfFroSqNhY+zROHetDx0gpjKOghudvSR8kzG1pwNfvpoTUg3tjipGg2zw1reDSTRNMwuYQfoq5kdVgBbXU11TImQ7WvJXENbzh2nHp61NRht7XZt4XND5Q0AejQ0oPuK6pMQ3dlt4QNpJdOIHRz9vQr1Y9HvXhZfYuPbkdjHcsdcwud3sfOKipqKdas0nGSLx2di++smGj542nqL2++ppnyXVHmjS7hwURpJkLZp6AZWV81VfTt5Jrr5o0+9NqW7XOly1q0Mbzv/SNJDSaVIGqenK64aq48WfD23a5z8zCQ31i0OdqTSmgT05TXDWXHjr4eRsc5l66bldykMYfOK9CsUjzg1z5ShXH2gdjskexjpXcpaGPDCQ6vHtFFJrHmuZ8mluvtH45r3NhxchHGNznjUdFQAaFMVOrncl9ojckszhYWsUEP4ervPRMx5JifNx2e8Ut6ZmJ8Nxk5GQSevFGQwHsHLSgTX5Glyr/aZnUHO+nrUqSeqqwmWcQm2m1s9dO/QWcjufi4tNPurGbwumXSY3wj3DcgOnkZbx6cak0PZ76avIw6bG+C+Nje195cvuS31ogKNPmV6js8PsLEY8tNrZsjcAAJCNaJgy6KDEQxijtRwoBQKolMgjj9RtEF3k8yCNdTiIHrPHyINHcTmaQgeqEF8IJI7UGythwCDZ2+hCDYwHRBMjOiKkNKDIERVAQEBAQEBAQEBAQEBAQEBAQEBAQEBAQEBAQEFHILSgxPRWF6IjSDQoIkw0KCFM1BrLhnYg1N1GWu5m9HUgl43JUcGSGvQCg3zQHAFmoPR0oKtNEFw1QWOiidxaEGB+Pt3cBQnQoI0uEjeCOVrmnQ8wBUmIXLV3mycTOSZbGBx6wxtfvLHRC6paG98KNtTuLjamMnU8hoponzXMeTR3fgriXcxt7iSN3RzagfcTFvM6NPdeCV3xivY+BpzCh7Kpm3kYq1dx4N7mYCI+4k00PPT+5TVPkumPNqbvwy3bbvc02YeKV5mODgr6kJolBdsHcrTyusnCnX1HpV9SqaJRpdlbkhJrYvPkFTT3Encr5miUGXAZWI8slrIDXgWu95PUr5miWP6Kvq8ogeHDiC0q64800yq3G31DWB5A6aHRXXHmaZYn2l1GfTjc0dFQQE1QYlYIZxWjTqPuK5TC7up+FHClB5+lMmGZs96wcrHlrW6EAlXUmlfFPlS6sb3841HLWv3E1mhV8+Xc70nSE9OrldaaIWu+lJHBjjKaeiBVx06lNS6UmGz3GwVh9oYQa+gXt1HTop6nxNHwXm13bN6RN4+h5QeeQ+4DVPU+K6Pgyx7W3fN6trcnpqS5T1I810SubsvdT362U3M40JPMdVj6tfNdEp9v4YbwmoBalvT6RoPuqerC+nLZReDO7XP5XtY3oPpJ6nwNDaW3gnmh/mTRjt5v7qJrnyNMebbW3gpKW0nvxqRXuxU/dCubeSYhtIPBfC8wM1xPIRpRppXtOifUdG8sPC/bVtRzbHvXj4UhqD7iac+Jlv7TaOOtwO4soYqcKMb7yRSDU2LMOxo6B+KAAssJlJbjoGUqKnrKqMrYY2t9FoHbRBdQdSCh+4gtIqDTh0koIt1dMia4NNOslBoLq7fM4gOPKgsjjrTtQTYWU4/wBu1BsIGEUqg2EAQbCEaIJcZQSGIrICiLkBAQEBAQEBAQEBAQEBAQEBAQEBAQEBAQEBAQUPBBaUGN40RWF40REd4qgjStQQ5mdmiCDPHQFBrLiEGtfcQam5iewlzBQoJuMzsjHd3KaDrQdJbzwztBDhr8IIMhaW6Hh8boKBQIKiiCulEFaIBAqgpyMJ1AJQWG1gJ1YFMC04+1PwaHsKDG7FwGtCQPKgsdiYya8xr26phcrfohoOjhXyBTSZY5MIx3rNY7ytBUmkT4Lqlhdty2J1giPlaFPTr5LrlT+nbcn/AMvEeivKE9Ovka5R59pWE5rNZRSdpaFPSr5Lrli/ofEn/wDp0PZ6IT0qnqSp/Q+F/lkPA/BCelU9SVP6FwgJrjYeNeA86elU9SVzdj4dh5mY2JruIcB0p6NT1JZGbOxory2MTQTV1ADXzq+nU1yyN2lYBwPscII1Hog6p6dU1ylDAxAU7mNvZyhXTHkmqWRmEjAoGR9oAAFU0R5GqWZuKp8UeQLLHwTK8YpvWNEwZXjFx8HE0VwZXtx0HWSiLhj7YUPLqgvFpbt4M1TAvEbBwaNEwK8tOxBTo0QCKCiCiChQWkjQdfD/ALEFHgN1ef8ACgg32QYxtGn3EGhuZpp36ghnV5UFkcfZ5QglRRaoJkUdEE6JnSgmwNpQoJ0QQSoxogkMRV4RF6AgICAgICAgICAgICAgICAgICAgICAgICAgICC0hBY4IMTgio72ojBI2qCJKyuqCHKzzIIM8fnQa64gqKEeRBqbm01qNCOBQW2mYubGQB55mA6/2CDrMZnILlgo4GvrNOqCfyV5nQkGgq2Jx+8730FjJm8wY4GOXj3b9He51+4gyjqQFRUU6VBXT/igrxQOKAgrRAQEFdaoGgCCunBAI8xQECgIQXDyIAFNUDigEIKcor1IKkDgOhA4eXrQXA9ioEUQUA/7EA8EAqCmp06EDsQU6UFr3NY3mceVo6TwQUaXvHM0cjOiR4pXyN4+dBZJPFEDQ1fTV54/8EGruMi+R3LEOY9fQgiiAl3NJ6TvuIKSQNJ4aIKC3IOnuoJEcI6kEqKJBLiZwQTIo6HVBLjagksGiKzN4IMg4Ii5AQEBAQEBAQEBAQEBAQEBAQEBAQEBAQEBAQEBBRyCwhBjeEVhe2qIwPagjSNQRZGIIksdehBCmhQa+aDig1tzaVrpUoNU+Ge3f3kDiwjt007EG1xu8JICI7xpbr64QdZZ5mwvogOZsrCPVdqgzutXj0rKYAfqJquZT8F3rNQY5rx1v/5yB8A/WtHeRU6+ZvD3QgzxSwzMD4ntkZ1tII+4gvqT1IK6hBXT30CqCnN1oHOEDnQOcoHOUAP8yBzoK84QVD6oLg4IKhwHSgrQaHrUCgQKUHaqKih8qAQECqCpKoDsUFCR0lBSunYgqOoJAjyX9qx/dc/eTfqoxzu8zUAe2y8Gi1j6S+j5D5GDQe6UFAba39MuMstKOlkPMfeHuIIdzlCSQyrndiCG5k0ruaZ2nxQgvDGtFGgABBcGV0QVEOvagyth07UGVsI00ogzsiKCTFHRBJjZQIJDGoM7AorMAqi4BBcgICAgICAgICAgICAgICAgICAgICAgICAgICAgILSgscEGFw6EVhe1EYXsQRpGII0kfYgiyw1qghzQdiCFNb8aDig11xaa8KoNZdWDXAgj3EGu7q8tHl9rI6Nw1oOCDa2G9r+1LWXbC9g0L28fKg63F7wxty2gnaCeLCR91BMfj8Rcu72NvcTVqJ7dxjd9zT7iC11lm4aOtrqO9Z+qnaGPPkcEGA5qeAf+oY+4tQP+o1ves7fVQSIMxip+Xu7uIl2gBdyk/lUQS61HMNR1jUedBbVBStCgNPagva0HoQXcgQORv9tEFeRvuoHI09CBy0OiC2nEIA7fcQXB2qCtSguBBQXVBQNEFdEFBWugQWSzwwt5ppGxgcS4gffQRX5ix5uSEvuX9DYGGTj28EFRJl5x+itm2jP1lwau9xjUFfYG8tL27fc9JjH6KOv4rdSPKUD2uztGclu1kTRx5RSvl6Sghy5CaT/LB8vAIMJikk1lfX8EaILmsY2ga2iCvH30FQw1CDI2P3UGVseqDKyPggzMi7EGdkQ86DMyNBnYxBma1FZmtQXgIi8BAQEBAQEBAQEBAQEBAQEBAQEBAQEBAQEBAQEBAQEFCOlBaQgxuaisTm+dBhc1EYHsqgwPjqgjSRII74QgiyQIIcsA108yCFPaChQa+eyqTUeT3EGuuLAEu0JHFBrJsaQ4OYS1w4EaIM9pmszYuHJKXtHQ7X3EG/x/iDK2jbuL8ZzUHSWG8sdcDSUMJ4tJQSHWe3r4OL7eF5fQlzAGnT8WiCxm18fGXOsby4tHHVvI4FoPk0QDidxxU7jIQ3Tenv20d56f3oME8254fSkxjZGAekYXF3DyE/eQYhuLu3BtxYXET6VIDeanuGhQZ4t04Y+i+V8buBa+M6eWlUEyPOYaR3K29iLuFCS3X3QEGdt7ZP0juIndge0n76DKJYzrztp+MPfQV7xnxmk8PWHvoKFzKcW0PaEFpewGhc0eUj30FOZg+G38oIKOlhbq6VgHWXAf3oLDkce0VddRADj6bSfuIML8/ho9fa2v/EDnfeCDCdy4/jGyeWvAtjoCfKSgyMymUmb/ALbFS0PB0poPvIMjGbmlADm2tpQ6kkyHzVKCrsTdSNIu8pKajVsIbG330CPFYO3IeYu+k+PM4vJ/uQZXZOCJvJEGsb8VgAHmCCM/KTSf5bK9qDCfa5K87uWvEDigo2CNpqRzHrKC5x6ujRBShOnUguDPOgvbGgyNjogyNjKDKyJBmbHRBlZH7iDO1iDK1nmQZWtRWVrUGQBEXAIKoCAgICAgICAgICAgICAgICAgICAgICAgICAgICAgILSEFpCDE5qKxubVEYXNQYnsqgwvjQYHxFBHfFqgjyQVrpqgiyW44U1QRZLbpIQQ5bMHo9zqQQZsfpSnuoIU1j1ahBDlsHAkgcBwogwG0oaUQZoTcxurFI9nkr95BsrTOZiCgEveAdaDbW+8L5ukkNe0FBsIN6QcZGOb1lBsYN3WLtO9LfKaIM/0ribgfpGxSA/Ga0/fCC11ttyb17SB3kby/mkIMbsDtiTX2YM/Zvc0ffQWna+2zo2NzT1iQk/dqgxjaGB6Hyj/ABt+Sgr/AElg/jy/lt+Sgf0lgjUl8xr087fkoKt2rt9p17w9heP7gEGQYDbbKfoCQOuR1PvoMgx23IyHC0hr0E1P3ygytusRDXuoYWH8FjfeQH5+3aCGu0HQ3QIMDs6Xeoxzq9iDEcjev9VlK9aCwm9f6zw33OlBb7KCfTeXdiDI2KJtKNQVr0DoQUNTp0dCByVKC4R6dnQEF4j4ILwxBe2NBlbEaIMjY0GVrEGVsdEGRrEGVrEGVrUVka1BkARFwCCqAgICAgICAgICAgICAgICAgICAgICAgICAgICAgICAgEVQWlBYQgxuaisbmojE5iDE5iDE6NBifEgwOiKDC+DsQR32w6vdQYH23HTVBGfa1HBBGks+imvFBGksRxogiSY8U9UII7rB3QCgsNs4cejpQXNiI1HkQZWs11FaaaoMjYoyNWg9iDK23h6qeQoM7bYV0e4V6aoMrYJRTlmeB5UGUR3XRcPPXUoL2tvOHtDqeVBeI70infuqguEN103Dh7qC72aY8Z3+dBcLQ/CkceyqC4WcXTU+6gvFpBpVoogvEULeDAPc4oLxpSg8iCpJ7e1A18qCvKfcQAw11QVEZqguEaC4R/cQXtjCC8RlBeI+CDKItEF7Y0GQRoMgYgyNYgytZRBeGIrI1qC8BEXAeZBVAQEBAQEBAQEBAQEBAQEBAQEBAQEBAQEBAQEBAQEBAQEBAIqgsKC0hBY5qKxuaiMbmIMZZ2IMbmVQYnRoMToR1IMT4kGJ0XYgwvgB6EGJ1sEGB9tx091Bgfa8dPcQYnWYpw91BhdYg9CDF7EB0IAsuyqB7JToKC9tsQT95BeyAjigysjcNB9xBlaw1QZGxn+5Bkax2nSelBcGHqQXCLh1ILu7KC7kPWgqI+rzILhH1IKiNBXux1ILhHppwQVEYQVEfYgu7vzoLhEgvbEUF7Y6dCDII+sIMgj8yC4RoLwxBkEaC8MQXhvYir2tQZA1EVAQXAIKoCAgICAgICAgICAgICAgICAgICAgICAgICAgICAgICAgICAgEILSEFpCC0tRWMtUFhYFUWOYgxliCx0fQgxuiCDG6KqDG6GpQY3QILHQdiDEbccQEFjrYVQYzbCvBBabWvHggsNp2IKey6cED2UDoQV9m7EFwtkFwgogvbD2ILxDqPvILxEguEXYgr3SCoh7EFwhKCvcoKiE9CC4QoKiFBcIkFwiQV7pBeIkFwiQXCNBcI0F4YguEaC8MQXBqirwxUXhqIuAQVogqAgqgICAgICAgICAgICAgICAgICAgICAgICAgICAgICAgICAgICAgIBFUFpFEFCEFpairSxBYWILS0ILDGiLSxBYY0FhjQWmIILDF2ILTAgsMHYgsMCC026ChgPUgp7OepA9nPUgez9iCvcHqQBb6cEFwt+xBeIQgu7nsQVECC4QoLu6QO5QXCJA7lBURDqQXd0gr3fYgr3aCojQVEaC4RoLhGgqGIq4NQXBhQXBiC4NQVoiK0QXUPSgqgICAgICAgICAgICAgICAgICAgICAgICAgICAgICAgICAgICAgICAgICBQILSEFKIKcqC0tRVpYgtLFBaWdiotMYRFDGgtMaC0xoLTGgp3SB3QQUMQQU7oIHcjqQO5CCvdIHcjqQVEQQVESCojQVEaCvdoK92gqIkFRGgqI0Duwgr3YRVQwIK8nYgcnYgryIKhiC7kQVDEFQ1EVAQVAQVAQV5UFaICAgICAgICAgICAgICAgICAgICAgICAgICAgICAgICAgICAgICAgICAgICAgIFAgpRBSiClEFC1BQtQWliKpyIKFiCnIoKFnYqKcgQU5EDuwiHdhA7sIHdhA7sIK92EU7vsQV5OxQV5EDkQV5FRXkQORBXkQOQIK8gQOVEV5UDlQV5UCiCtECiCtAgUQV5UCgQVQEBAQEBAQEBAQEBAQEBAQEBAQEBAQEBAQEBAQEBAQEBAQEBAQEBAQEBAQEBAQEBAQEBAoEFOUoKUKClEDlQOVBTlQOVBTlQOVA5QgpyhFOQIHIEFeREOUIHKEFeVA5UCiCvKgUQKIFAgUCCtECiBRAoUFaFA5UCiCtAgICAgICAgICAgICAgICAgICAgICAgICAgICAgICAgICAgICAgICAgICAgICAgICAgICAgICAgICAgICBQIKUCByoFCgUKBQoKUKBQoFOxA5UCiCtCgpQoK0QOVA5UFaBAoECgQKBAQEBAQEBAQEBAQEBAQEBAQEBAQEBAQEBAQEBAQEBAQEBAQEBAQEBAQEBAQEBAQEBAQEBAQEBAQEBAQEBAQEBAQEBAQEBAQEBAQEBAQEBAQEBAQEBAQEBAQEBAQEBAQEBAQEBAQEBAQEBAQEBAQEBAQEBAQEBAQEBAQEBAQEBAQEBAQEBA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268511" y="2861809"/>
            <a:ext cx="9488626" cy="9119014"/>
            <a:chOff x="1369874" y="2700872"/>
            <a:chExt cx="9134136" cy="87948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9874" y="2700872"/>
              <a:ext cx="9134136" cy="879486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080760" y="3040380"/>
              <a:ext cx="4229100" cy="35890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808067" y="10980397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84972" y="5460745"/>
            <a:ext cx="96973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Monocrystalline Aluminum Gallium Arsenide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reduction in thermal noise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Defects despite high purity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CE2D9E-9988-9AEA-6811-61295221CE4B}"/>
              </a:ext>
            </a:extLst>
          </p:cNvPr>
          <p:cNvSpPr/>
          <p:nvPr/>
        </p:nvSpPr>
        <p:spPr>
          <a:xfrm>
            <a:off x="279106" y="1294670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1016421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4392490" y="2281794"/>
            <a:ext cx="8389620" cy="93629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A6879-DEFF-2D4A-BC99-173FA49F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89" y="447427"/>
            <a:ext cx="1028985" cy="11461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-up of a machine&#10;&#10;Description automatically generated with medium confidence">
            <a:extLst>
              <a:ext uri="{FF2B5EF4-FFF2-40B4-BE49-F238E27FC236}">
                <a16:creationId xmlns:a16="http://schemas.microsoft.com/office/drawing/2014/main" id="{3BBF6EDF-6BBB-3230-B7D7-5C906FAABF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314" b="-2"/>
          <a:stretch/>
        </p:blipFill>
        <p:spPr>
          <a:xfrm rot="5400000">
            <a:off x="310141" y="23920621"/>
            <a:ext cx="6858000" cy="6002844"/>
          </a:xfrm>
          <a:prstGeom prst="rect">
            <a:avLst/>
          </a:prstGeom>
          <a:effectLst/>
        </p:spPr>
      </p:pic>
      <p:pic>
        <p:nvPicPr>
          <p:cNvPr id="19" name="Picture 18" descr="A close-up of a machine&#10;&#10;Description automatically generated with medium confidence">
            <a:extLst>
              <a:ext uri="{FF2B5EF4-FFF2-40B4-BE49-F238E27FC236}">
                <a16:creationId xmlns:a16="http://schemas.microsoft.com/office/drawing/2014/main" id="{3BBF6EDF-6BBB-3230-B7D7-5C906FAABF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314" b="-2"/>
          <a:stretch/>
        </p:blipFill>
        <p:spPr>
          <a:xfrm rot="5400000">
            <a:off x="462541" y="24073021"/>
            <a:ext cx="6858000" cy="6002844"/>
          </a:xfrm>
          <a:prstGeom prst="rect">
            <a:avLst/>
          </a:prstGeom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0380" y="2683815"/>
            <a:ext cx="7493839" cy="855895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22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A7276ABA-826C-D3D2-8B3F-49942F4DD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313" y="31383767"/>
            <a:ext cx="5260982" cy="395300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9B4BAE8-5EC5-2164-7E14-8D6499732459}"/>
              </a:ext>
            </a:extLst>
          </p:cNvPr>
          <p:cNvSpPr/>
          <p:nvPr/>
        </p:nvSpPr>
        <p:spPr>
          <a:xfrm>
            <a:off x="1213659" y="4666059"/>
            <a:ext cx="16271149" cy="4718152"/>
          </a:xfrm>
          <a:custGeom>
            <a:avLst/>
            <a:gdLst>
              <a:gd name="connsiteX0" fmla="*/ 0 w 16271149"/>
              <a:gd name="connsiteY0" fmla="*/ 0 h 4718152"/>
              <a:gd name="connsiteX1" fmla="*/ 11910412 w 16271149"/>
              <a:gd name="connsiteY1" fmla="*/ 0 h 4718152"/>
              <a:gd name="connsiteX2" fmla="*/ 11910412 w 16271149"/>
              <a:gd name="connsiteY2" fmla="*/ 1786991 h 4718152"/>
              <a:gd name="connsiteX3" fmla="*/ 16271149 w 16271149"/>
              <a:gd name="connsiteY3" fmla="*/ 2227405 h 4718152"/>
              <a:gd name="connsiteX4" fmla="*/ 11910412 w 16271149"/>
              <a:gd name="connsiteY4" fmla="*/ 2667819 h 4718152"/>
              <a:gd name="connsiteX5" fmla="*/ 11910412 w 16271149"/>
              <a:gd name="connsiteY5" fmla="*/ 4718152 h 4718152"/>
              <a:gd name="connsiteX6" fmla="*/ 0 w 16271149"/>
              <a:gd name="connsiteY6" fmla="*/ 4718152 h 471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71149" h="4718152">
                <a:moveTo>
                  <a:pt x="0" y="0"/>
                </a:moveTo>
                <a:lnTo>
                  <a:pt x="11910412" y="0"/>
                </a:lnTo>
                <a:lnTo>
                  <a:pt x="11910412" y="1786991"/>
                </a:lnTo>
                <a:lnTo>
                  <a:pt x="16271149" y="2227405"/>
                </a:lnTo>
                <a:lnTo>
                  <a:pt x="11910412" y="2667819"/>
                </a:lnTo>
                <a:lnTo>
                  <a:pt x="11910412" y="4718152"/>
                </a:lnTo>
                <a:lnTo>
                  <a:pt x="0" y="4718152"/>
                </a:lnTo>
                <a:close/>
              </a:path>
            </a:pathLst>
          </a:custGeom>
          <a:solidFill>
            <a:srgbClr val="02539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E3878AA5-678D-B85B-2CEA-70E6F245A9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5053" y="31383767"/>
            <a:ext cx="5260984" cy="395300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4" name="Rectangle: Rounded Corners 40">
            <a:extLst>
              <a:ext uri="{FF2B5EF4-FFF2-40B4-BE49-F238E27FC236}">
                <a16:creationId xmlns:a16="http://schemas.microsoft.com/office/drawing/2014/main" id="{92068E88-CB89-DDC2-39E8-7E7B4B1F94E4}"/>
              </a:ext>
            </a:extLst>
          </p:cNvPr>
          <p:cNvSpPr/>
          <p:nvPr/>
        </p:nvSpPr>
        <p:spPr>
          <a:xfrm>
            <a:off x="8222147" y="30023100"/>
            <a:ext cx="4012269" cy="584775"/>
          </a:xfrm>
          <a:prstGeom prst="round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EF282E-BA08-E340-B221-441254DE5FE6}"/>
              </a:ext>
            </a:extLst>
          </p:cNvPr>
          <p:cNvSpPr txBox="1"/>
          <p:nvPr/>
        </p:nvSpPr>
        <p:spPr>
          <a:xfrm>
            <a:off x="8424640" y="30023099"/>
            <a:ext cx="3607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Sample Damage</a:t>
            </a:r>
            <a:endParaRPr lang="en-US" sz="3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B7DBF99C-D4C3-416E-75A6-DEBEA23433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2713" y="31536167"/>
            <a:ext cx="5260982" cy="395300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71AB6B-AD85-642A-2B53-36403FEA80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7040" y="5018492"/>
            <a:ext cx="5346655" cy="404199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FA05856-B707-905A-057E-4B872D2065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7453" y="31536167"/>
            <a:ext cx="5260984" cy="395300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011217-978F-9EE1-BBDD-31B05D90C3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4617" y="5004136"/>
            <a:ext cx="5346655" cy="404199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A5EA0D-7E87-50DC-71F1-2E95CD89AFDE}"/>
              </a:ext>
            </a:extLst>
          </p:cNvPr>
          <p:cNvSpPr txBox="1"/>
          <p:nvPr/>
        </p:nvSpPr>
        <p:spPr>
          <a:xfrm>
            <a:off x="2094997" y="3518278"/>
            <a:ext cx="969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Coating Damage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57D372-BF00-E373-2C0D-AE1CF2C44B46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Imaging the Defects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0FE5031-1998-36DC-1491-21AFA522048E}"/>
              </a:ext>
            </a:extLst>
          </p:cNvPr>
          <p:cNvSpPr/>
          <p:nvPr/>
        </p:nvSpPr>
        <p:spPr>
          <a:xfrm>
            <a:off x="279106" y="1294670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6196507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87A3CA-4648-B13B-BF7E-F24FC4505EBB}"/>
              </a:ext>
            </a:extLst>
          </p:cNvPr>
          <p:cNvSpPr/>
          <p:nvPr/>
        </p:nvSpPr>
        <p:spPr>
          <a:xfrm>
            <a:off x="2061087" y="2251454"/>
            <a:ext cx="5543255" cy="4287606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5B7760-DBE9-7F4D-B3EB-719FB338BA05}"/>
              </a:ext>
            </a:extLst>
          </p:cNvPr>
          <p:cNvSpPr txBox="1"/>
          <p:nvPr/>
        </p:nvSpPr>
        <p:spPr>
          <a:xfrm>
            <a:off x="2806699" y="708921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Types of Defects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text, wall, white&#10;&#10;Description automatically generated">
            <a:extLst>
              <a:ext uri="{FF2B5EF4-FFF2-40B4-BE49-F238E27FC236}">
                <a16:creationId xmlns:a16="http://schemas.microsoft.com/office/drawing/2014/main" id="{F29E1465-16F4-FD18-69F5-2D635D720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6193" y="31473318"/>
            <a:ext cx="4608000" cy="3456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53DE69-49C9-284B-0A4E-3CEC811CF2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35495" y="2403482"/>
            <a:ext cx="5194438" cy="39254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4D7DCA-B89C-7D2A-D5BC-3FD91838F707}"/>
              </a:ext>
            </a:extLst>
          </p:cNvPr>
          <p:cNvSpPr txBox="1"/>
          <p:nvPr/>
        </p:nvSpPr>
        <p:spPr>
          <a:xfrm>
            <a:off x="16500332" y="11682951"/>
            <a:ext cx="5899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 (&lt;1 </a:t>
            </a:r>
            <a:r>
              <a:rPr lang="el-G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Debris on surface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1E1230-D1D8-A048-2442-6FB1DA35F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2807" y="520553"/>
            <a:ext cx="1028985" cy="11461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8E4BE5E-CAA6-23C6-B926-79DFE73AE030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097D09-0629-50F7-219B-FAC6D73C94C5}"/>
              </a:ext>
            </a:extLst>
          </p:cNvPr>
          <p:cNvSpPr/>
          <p:nvPr/>
        </p:nvSpPr>
        <p:spPr>
          <a:xfrm>
            <a:off x="279106" y="1294670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722B76-3320-89AD-FDAC-AADE415D390E}"/>
              </a:ext>
            </a:extLst>
          </p:cNvPr>
          <p:cNvSpPr/>
          <p:nvPr/>
        </p:nvSpPr>
        <p:spPr>
          <a:xfrm>
            <a:off x="2061087" y="6904986"/>
            <a:ext cx="5543255" cy="4287606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39A6F9-23B7-EE91-1D13-F57745CD7CE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235495" y="7083295"/>
            <a:ext cx="5194438" cy="391698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B130A5B-F802-09EE-B4CF-EDFCA0CE02F8}"/>
              </a:ext>
            </a:extLst>
          </p:cNvPr>
          <p:cNvSpPr/>
          <p:nvPr/>
        </p:nvSpPr>
        <p:spPr>
          <a:xfrm>
            <a:off x="9374985" y="2251454"/>
            <a:ext cx="5543255" cy="4287606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BA1CDE-D992-01AA-7F53-A5E007CD9E8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549393" y="2408701"/>
            <a:ext cx="5194438" cy="39149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D1AF34C-F404-8041-94C4-5770C7C2BDAB}"/>
              </a:ext>
            </a:extLst>
          </p:cNvPr>
          <p:cNvSpPr/>
          <p:nvPr/>
        </p:nvSpPr>
        <p:spPr>
          <a:xfrm>
            <a:off x="9374985" y="6904986"/>
            <a:ext cx="5543255" cy="4287606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60CC6C-AE5C-321E-8547-358E72DC750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549393" y="7087325"/>
            <a:ext cx="5194438" cy="390892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3438F15-9361-2646-DC57-E89011B02E1E}"/>
              </a:ext>
            </a:extLst>
          </p:cNvPr>
          <p:cNvSpPr/>
          <p:nvPr/>
        </p:nvSpPr>
        <p:spPr>
          <a:xfrm>
            <a:off x="16688883" y="2251454"/>
            <a:ext cx="5543255" cy="4287606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D85AF7E-EB9C-7823-E3C6-0FCDB0E68A2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6863291" y="2405792"/>
            <a:ext cx="5194438" cy="392081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59CD063-F89D-805D-E99F-D03473ACEB1B}"/>
              </a:ext>
            </a:extLst>
          </p:cNvPr>
          <p:cNvSpPr/>
          <p:nvPr/>
        </p:nvSpPr>
        <p:spPr>
          <a:xfrm>
            <a:off x="16688883" y="6904986"/>
            <a:ext cx="5543255" cy="4287606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F6AD429-8376-025A-3742-964FBE4EE50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6865830" y="7083295"/>
            <a:ext cx="5189360" cy="391698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B752708-4D89-EC33-FE57-70352857DCF8}"/>
              </a:ext>
            </a:extLst>
          </p:cNvPr>
          <p:cNvSpPr txBox="1"/>
          <p:nvPr/>
        </p:nvSpPr>
        <p:spPr>
          <a:xfrm>
            <a:off x="9196751" y="11702000"/>
            <a:ext cx="5899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Pyramids (~1 </a:t>
            </a:r>
            <a:r>
              <a:rPr lang="el-G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Raised above surface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D277A5-6817-3BB9-E8BD-937CE49B2ABE}"/>
              </a:ext>
            </a:extLst>
          </p:cNvPr>
          <p:cNvSpPr txBox="1"/>
          <p:nvPr/>
        </p:nvSpPr>
        <p:spPr>
          <a:xfrm>
            <a:off x="1682612" y="11870800"/>
            <a:ext cx="5899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Shells (~5 </a:t>
            </a:r>
            <a:r>
              <a:rPr lang="el-G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Indents into surface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3238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3481A3D-6252-C19F-EAAD-BA2C0594A039}"/>
              </a:ext>
            </a:extLst>
          </p:cNvPr>
          <p:cNvSpPr/>
          <p:nvPr/>
        </p:nvSpPr>
        <p:spPr>
          <a:xfrm>
            <a:off x="17735454" y="9129028"/>
            <a:ext cx="4933950" cy="3783920"/>
          </a:xfrm>
          <a:prstGeom prst="rect">
            <a:avLst/>
          </a:prstGeom>
          <a:solidFill>
            <a:srgbClr val="C8C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DDBC7C-69C6-199E-64E2-5E6C0D428B45}"/>
              </a:ext>
            </a:extLst>
          </p:cNvPr>
          <p:cNvSpPr/>
          <p:nvPr/>
        </p:nvSpPr>
        <p:spPr>
          <a:xfrm>
            <a:off x="17735454" y="5063329"/>
            <a:ext cx="4933950" cy="3783920"/>
          </a:xfrm>
          <a:prstGeom prst="rect">
            <a:avLst/>
          </a:prstGeom>
          <a:solidFill>
            <a:srgbClr val="F8C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5B7760-DBE9-7F4D-B3EB-719FB338BA05}"/>
              </a:ext>
            </a:extLst>
          </p:cNvPr>
          <p:cNvSpPr txBox="1"/>
          <p:nvPr/>
        </p:nvSpPr>
        <p:spPr>
          <a:xfrm>
            <a:off x="2305277" y="1050108"/>
            <a:ext cx="3295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Absorption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1E10CA-D4D8-DAB8-99E0-F6972282B95F}"/>
              </a:ext>
            </a:extLst>
          </p:cNvPr>
          <p:cNvSpPr/>
          <p:nvPr/>
        </p:nvSpPr>
        <p:spPr>
          <a:xfrm>
            <a:off x="985791" y="2727952"/>
            <a:ext cx="12557143" cy="10012614"/>
          </a:xfrm>
          <a:prstGeom prst="roundRect">
            <a:avLst/>
          </a:prstGeom>
          <a:noFill/>
          <a:ln w="76200"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0F3FCC-F824-C9BA-569B-95866D247DCD}"/>
              </a:ext>
            </a:extLst>
          </p:cNvPr>
          <p:cNvSpPr/>
          <p:nvPr/>
        </p:nvSpPr>
        <p:spPr>
          <a:xfrm>
            <a:off x="17735454" y="997630"/>
            <a:ext cx="4933950" cy="3783920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168EBF20-E1FE-F83E-A2F1-5D077AC1C7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" t="-100" r="6933" b="1"/>
          <a:stretch/>
        </p:blipFill>
        <p:spPr>
          <a:xfrm>
            <a:off x="1924276" y="2982386"/>
            <a:ext cx="10703983" cy="87775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3ADF4A-F55B-7B35-FD7B-C9CAE3A84CDE}"/>
              </a:ext>
            </a:extLst>
          </p:cNvPr>
          <p:cNvSpPr txBox="1"/>
          <p:nvPr/>
        </p:nvSpPr>
        <p:spPr>
          <a:xfrm>
            <a:off x="2135682" y="11947551"/>
            <a:ext cx="107039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SEM data plotted with overlapping absorption data</a:t>
            </a: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849FDC5-E070-F5D0-C618-85F04EDA5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1749" y="1186658"/>
            <a:ext cx="4541153" cy="340586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4F0088F-404B-B59E-7032-C7A45E5FA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854" y="5252358"/>
            <a:ext cx="4541150" cy="340586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BE1572A-BAA7-56F0-5822-33B6FFA3E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958" y="9318057"/>
            <a:ext cx="4541150" cy="340586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CC7C24-FBEF-175D-C756-ABACF9407D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98" y="751543"/>
            <a:ext cx="1028985" cy="1146175"/>
          </a:xfrm>
          <a:prstGeom prst="rect">
            <a:avLst/>
          </a:prstGeom>
        </p:spPr>
      </p:pic>
      <p:sp>
        <p:nvSpPr>
          <p:cNvPr id="19" name="Arrow: Bent-Up 18">
            <a:extLst>
              <a:ext uri="{FF2B5EF4-FFF2-40B4-BE49-F238E27FC236}">
                <a16:creationId xmlns:a16="http://schemas.microsoft.com/office/drawing/2014/main" id="{2DBA923B-4D6E-555C-2B28-5B4B9472994A}"/>
              </a:ext>
            </a:extLst>
          </p:cNvPr>
          <p:cNvSpPr/>
          <p:nvPr/>
        </p:nvSpPr>
        <p:spPr>
          <a:xfrm rot="10800000">
            <a:off x="4972050" y="2073982"/>
            <a:ext cx="12763404" cy="1659816"/>
          </a:xfrm>
          <a:prstGeom prst="bentUpArrow">
            <a:avLst>
              <a:gd name="adj1" fmla="val 6092"/>
              <a:gd name="adj2" fmla="val 7210"/>
              <a:gd name="adj3" fmla="val 25000"/>
            </a:avLst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Bent-Up 19">
            <a:extLst>
              <a:ext uri="{FF2B5EF4-FFF2-40B4-BE49-F238E27FC236}">
                <a16:creationId xmlns:a16="http://schemas.microsoft.com/office/drawing/2014/main" id="{F38C1E32-D252-C9AD-37D0-A50D850497BA}"/>
              </a:ext>
            </a:extLst>
          </p:cNvPr>
          <p:cNvSpPr/>
          <p:nvPr/>
        </p:nvSpPr>
        <p:spPr>
          <a:xfrm rot="10800000" flipV="1">
            <a:off x="6019800" y="3988230"/>
            <a:ext cx="11813854" cy="2531631"/>
          </a:xfrm>
          <a:prstGeom prst="bentUpArrow">
            <a:avLst>
              <a:gd name="adj1" fmla="val 4588"/>
              <a:gd name="adj2" fmla="val 6081"/>
              <a:gd name="adj3" fmla="val 16723"/>
            </a:avLst>
          </a:prstGeom>
          <a:solidFill>
            <a:srgbClr val="F8C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77BC13B-645E-4037-B971-5024925C1E92}"/>
              </a:ext>
            </a:extLst>
          </p:cNvPr>
          <p:cNvSpPr/>
          <p:nvPr/>
        </p:nvSpPr>
        <p:spPr>
          <a:xfrm rot="16200000">
            <a:off x="9186613" y="1756054"/>
            <a:ext cx="5937332" cy="11200763"/>
          </a:xfrm>
          <a:custGeom>
            <a:avLst/>
            <a:gdLst>
              <a:gd name="connsiteX0" fmla="*/ 5937332 w 5937332"/>
              <a:gd name="connsiteY0" fmla="*/ 127217 h 11200763"/>
              <a:gd name="connsiteX1" fmla="*/ 5810115 w 5937332"/>
              <a:gd name="connsiteY1" fmla="*/ 254434 h 11200763"/>
              <a:gd name="connsiteX2" fmla="*/ 5810115 w 5937332"/>
              <a:gd name="connsiteY2" fmla="*/ 190826 h 11200763"/>
              <a:gd name="connsiteX3" fmla="*/ 5072743 w 5937332"/>
              <a:gd name="connsiteY3" fmla="*/ 190826 h 11200763"/>
              <a:gd name="connsiteX4" fmla="*/ 5072742 w 5937332"/>
              <a:gd name="connsiteY4" fmla="*/ 9863613 h 11200763"/>
              <a:gd name="connsiteX5" fmla="*/ 5072742 w 5937332"/>
              <a:gd name="connsiteY5" fmla="*/ 9863613 h 11200763"/>
              <a:gd name="connsiteX6" fmla="*/ 5072742 w 5937332"/>
              <a:gd name="connsiteY6" fmla="*/ 9864892 h 11200763"/>
              <a:gd name="connsiteX7" fmla="*/ 112990 w 5937332"/>
              <a:gd name="connsiteY7" fmla="*/ 9864892 h 11200763"/>
              <a:gd name="connsiteX8" fmla="*/ 112990 w 5937332"/>
              <a:gd name="connsiteY8" fmla="*/ 11200763 h 11200763"/>
              <a:gd name="connsiteX9" fmla="*/ 0 w 5937332"/>
              <a:gd name="connsiteY9" fmla="*/ 11200763 h 11200763"/>
              <a:gd name="connsiteX10" fmla="*/ 0 w 5937332"/>
              <a:gd name="connsiteY10" fmla="*/ 9751902 h 11200763"/>
              <a:gd name="connsiteX11" fmla="*/ 28988 w 5937332"/>
              <a:gd name="connsiteY11" fmla="*/ 9751902 h 11200763"/>
              <a:gd name="connsiteX12" fmla="*/ 112990 w 5937332"/>
              <a:gd name="connsiteY12" fmla="*/ 9751902 h 11200763"/>
              <a:gd name="connsiteX13" fmla="*/ 4959752 w 5937332"/>
              <a:gd name="connsiteY13" fmla="*/ 9751902 h 11200763"/>
              <a:gd name="connsiteX14" fmla="*/ 4959752 w 5937332"/>
              <a:gd name="connsiteY14" fmla="*/ 78130 h 11200763"/>
              <a:gd name="connsiteX15" fmla="*/ 4959753 w 5937332"/>
              <a:gd name="connsiteY15" fmla="*/ 78130 h 11200763"/>
              <a:gd name="connsiteX16" fmla="*/ 4959753 w 5937332"/>
              <a:gd name="connsiteY16" fmla="*/ 63609 h 11200763"/>
              <a:gd name="connsiteX17" fmla="*/ 5810115 w 5937332"/>
              <a:gd name="connsiteY17" fmla="*/ 63609 h 11200763"/>
              <a:gd name="connsiteX18" fmla="*/ 5810115 w 5937332"/>
              <a:gd name="connsiteY18" fmla="*/ 0 h 1120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37332" h="11200763">
                <a:moveTo>
                  <a:pt x="5937332" y="127217"/>
                </a:moveTo>
                <a:lnTo>
                  <a:pt x="5810115" y="254434"/>
                </a:lnTo>
                <a:lnTo>
                  <a:pt x="5810115" y="190826"/>
                </a:lnTo>
                <a:lnTo>
                  <a:pt x="5072743" y="190826"/>
                </a:lnTo>
                <a:lnTo>
                  <a:pt x="5072742" y="9863613"/>
                </a:lnTo>
                <a:lnTo>
                  <a:pt x="5072742" y="9863613"/>
                </a:lnTo>
                <a:lnTo>
                  <a:pt x="5072742" y="9864892"/>
                </a:lnTo>
                <a:lnTo>
                  <a:pt x="112990" y="9864892"/>
                </a:lnTo>
                <a:lnTo>
                  <a:pt x="112990" y="11200763"/>
                </a:lnTo>
                <a:lnTo>
                  <a:pt x="0" y="11200763"/>
                </a:lnTo>
                <a:lnTo>
                  <a:pt x="0" y="9751902"/>
                </a:lnTo>
                <a:lnTo>
                  <a:pt x="28988" y="9751902"/>
                </a:lnTo>
                <a:lnTo>
                  <a:pt x="112990" y="9751902"/>
                </a:lnTo>
                <a:lnTo>
                  <a:pt x="4959752" y="9751902"/>
                </a:lnTo>
                <a:lnTo>
                  <a:pt x="4959752" y="78130"/>
                </a:lnTo>
                <a:lnTo>
                  <a:pt x="4959753" y="78130"/>
                </a:lnTo>
                <a:lnTo>
                  <a:pt x="4959753" y="63609"/>
                </a:lnTo>
                <a:lnTo>
                  <a:pt x="5810115" y="63609"/>
                </a:lnTo>
                <a:lnTo>
                  <a:pt x="5810115" y="0"/>
                </a:lnTo>
                <a:close/>
              </a:path>
            </a:pathLst>
          </a:custGeom>
          <a:solidFill>
            <a:srgbClr val="C8C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249D54-1AA1-CF42-9371-30959E3346B7}"/>
              </a:ext>
            </a:extLst>
          </p:cNvPr>
          <p:cNvSpPr txBox="1"/>
          <p:nvPr/>
        </p:nvSpPr>
        <p:spPr>
          <a:xfrm>
            <a:off x="20073516" y="1296329"/>
            <a:ext cx="2762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14,710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cts</a:t>
            </a:r>
            <a:endParaRPr lang="en-US" sz="2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6B3976-384C-60DC-A6E2-B9F112C21292}"/>
              </a:ext>
            </a:extLst>
          </p:cNvPr>
          <p:cNvSpPr txBox="1"/>
          <p:nvPr/>
        </p:nvSpPr>
        <p:spPr>
          <a:xfrm>
            <a:off x="20192325" y="5313617"/>
            <a:ext cx="2762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10,320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cts</a:t>
            </a:r>
            <a:endParaRPr lang="en-US" sz="2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C1FF5B-FFBC-7E62-6571-9A77C4781A97}"/>
              </a:ext>
            </a:extLst>
          </p:cNvPr>
          <p:cNvSpPr txBox="1"/>
          <p:nvPr/>
        </p:nvSpPr>
        <p:spPr>
          <a:xfrm>
            <a:off x="20113196" y="9394679"/>
            <a:ext cx="2762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23,810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cts</a:t>
            </a:r>
            <a:endParaRPr lang="en-US" sz="2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95CF33-1C67-21D7-2F77-37242C88FDFC}"/>
              </a:ext>
            </a:extLst>
          </p:cNvPr>
          <p:cNvSpPr/>
          <p:nvPr/>
        </p:nvSpPr>
        <p:spPr>
          <a:xfrm>
            <a:off x="279106" y="1294670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612970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BA6879-DEFF-2D4A-BC99-173FA49F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4919" y="427038"/>
            <a:ext cx="1028985" cy="1146175"/>
          </a:xfrm>
          <a:prstGeom prst="rect">
            <a:avLst/>
          </a:prstGeom>
        </p:spPr>
      </p:pic>
      <p:pic>
        <p:nvPicPr>
          <p:cNvPr id="15" name="Picture 14" descr="A close-up of a machine&#10;&#10;Description automatically generated with medium confidence">
            <a:extLst>
              <a:ext uri="{FF2B5EF4-FFF2-40B4-BE49-F238E27FC236}">
                <a16:creationId xmlns:a16="http://schemas.microsoft.com/office/drawing/2014/main" id="{3BBF6EDF-6BBB-3230-B7D7-5C906FAABF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314" b="-2"/>
          <a:stretch/>
        </p:blipFill>
        <p:spPr>
          <a:xfrm rot="5400000">
            <a:off x="310141" y="23920621"/>
            <a:ext cx="6858000" cy="6002844"/>
          </a:xfrm>
          <a:prstGeom prst="rect">
            <a:avLst/>
          </a:prstGeom>
          <a:effectLst/>
        </p:spPr>
      </p:pic>
      <p:pic>
        <p:nvPicPr>
          <p:cNvPr id="19" name="Picture 18" descr="A close-up of a machine&#10;&#10;Description automatically generated with medium confidence">
            <a:extLst>
              <a:ext uri="{FF2B5EF4-FFF2-40B4-BE49-F238E27FC236}">
                <a16:creationId xmlns:a16="http://schemas.microsoft.com/office/drawing/2014/main" id="{3BBF6EDF-6BBB-3230-B7D7-5C906FAABF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314" b="-2"/>
          <a:stretch/>
        </p:blipFill>
        <p:spPr>
          <a:xfrm rot="5400000">
            <a:off x="462541" y="24073021"/>
            <a:ext cx="6858000" cy="6002844"/>
          </a:xfrm>
          <a:prstGeom prst="rect">
            <a:avLst/>
          </a:prstGeom>
          <a:effectLst/>
        </p:spPr>
      </p:pic>
      <p:sp>
        <p:nvSpPr>
          <p:cNvPr id="4" name="AutoShape 2" descr="data:image/jpeg;base64,/9j/4QAYRXhpZgAASUkqAAgAAAAAAAAAAAAAAP/sABFEdWNreQABAAQAAAA8AAD/4QQMaHR0cDovL25zLmFkb2JlLmNvbS94YXAvMS4wLwA8P3hwYWNrZXQgYmVnaW49Iu+7vyIgaWQ9Ilc1TTBNcENlaGlIenJlU3pOVGN6a2M5ZCI/PiA8eDp4bXBtZXRhIHhtbG5zOng9ImFkb2JlOm5zOm1ldGEvIiB4OnhtcHRrPSJBZG9iZSBYTVAgQ29yZSA1LjYtYzEzOCA3OS4xNTk4MjQsIDIwMTYvMDkvMTQtMDE6MDk6MDEgICAgICAgICI+IDxyZGY6UkRGIHhtbG5zOnJkZj0iaHR0cDovL3d3dy53My5vcmcvMTk5OS8wMi8yMi1yZGYtc3ludGF4LW5zIyI+IDxyZGY6RGVzY3JpcHRpb24gcmRmOmFib3V0PSIiIHhtbG5zOnhtcE1NPSJodHRwOi8vbnMuYWRvYmUuY29tL3hhcC8xLjAvbW0vIiB4bWxuczpzdFJlZj0iaHR0cDovL25zLmFkb2JlLmNvbS94YXAvMS4wL3NUeXBlL1Jlc291cmNlUmVmIyIgeG1sbnM6eG1wPSJodHRwOi8vbnMuYWRvYmUuY29tL3hhcC8xLjAvIiB4bWxuczpkYz0iaHR0cDovL3B1cmwub3JnL2RjL2VsZW1lbnRzLzEuMS8iIHhtcE1NOk9yaWdpbmFsRG9jdW1lbnRJRD0idXVpZDo1RDIwODkyNDkzQkZEQjExOTE0QTg1OTBEMzE1MDhDOCIgeG1wTU06RG9jdW1lbnRJRD0ieG1wLmRpZDpFRUYxNDJCMzJCRjgxMUU3OUM3MEExQzhDNkVENUMzNCIgeG1wTU06SW5zdGFuY2VJRD0ieG1wLmlpZDpFRUYxNDJCMjJCRjgxMUU3OUM3MEExQzhDNkVENUMzNCIgeG1wOkNyZWF0b3JUb29sPSJBZG9iZSBQaG90b3Nob3AgQ0MgMjAxNyAoTWFjaW50b3NoKSI+IDx4bXBNTTpEZXJpdmVkRnJvbSBzdFJlZjppbnN0YW5jZUlEPSJ4bXAuaWlkOjYxODlkMTJkLTI0NmQtNDg1YS05ZjcyLTI4ODU3MWZhNDI1MyIgc3RSZWY6ZG9jdW1lbnRJRD0iYWRvYmU6ZG9jaWQ6cGhvdG9zaG9wOjhjY2NkMDY4LTYwMDAtMTE3YS1iMzM5LWJhODEzOGI4NzBlMyIvPiA8ZGM6dGl0bGU+IDxyZGY6QWx0PiA8cmRmOmxpIHhtbDpsYW5nPSJ4LWRlZmF1bHQiPlByaW50PC9yZGY6bGk+IDwvcmRmOkFsdD4gPC9kYzp0aXRsZT4gPC9yZGY6RGVzY3JpcHRpb24+IDwvcmRmOlJERj4gPC94OnhtcG1ldGE+IDw/eHBhY2tldCBlbmQ9InIiPz7/7QBIUGhvdG9zaG9wIDMuMAA4QklNBAQAAAAAAA8cAVoAAxslRxwCAAACAAIAOEJJTQQlAAAAAAAQ/OEfici3yXgvNGI0B1h36//uAA5BZG9iZQBkwAAAAAH/2wCEAAYEBAQFBAYFBQYJBgUGCQsIBgYICwwKCgsKCgwQDAwMDAwMEAwODxAPDgwTExQUExMcGxsbHB8fHx8fHx8fHx8BBwcHDQwNGBAQGBoVERUaHx8fHx8fHx8fHx8fHx8fHx8fHx8fHx8fHx8fHx8fHx8fHx8fHx8fHx8fHx8fHx8fH//AABEIAqICvAMBEQACEQEDEQH/xADKAAEAAQUBAQEAAAAAAAAAAAAABAECAwUGBwgJAQEBAAIDAQAAAAAAAAAAAAAAAQIFAwQGBxAAAQMDAgIFBQkNBgMFBgMJAQACAxEEBSEGMRJBUWETB3GRIjIUgdFCUtKTFRcIobFicpKyI1NzVDVVFvDBgjOzJOGiQ/FjgzQlwkR0JjZ20zc4o6S0xEV1hVYoEQEAAgEDAgQEAwcEAgEFAAAAAQIREgMEITFBURMFYXEiBpGxMvCBocHRQhTh8VIjYnKigrLCMyT/2gAMAwEAAhEDEQA/APql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CoQEBAQEBAQEBAQEBAQEBAQEBAQEBAQEBAQEBAQEBAQEBAQEBAQEBAQEBAQEBAQEBAQEBAQEBAQEBAQEBAQEBAQEBAQEBAQEBAQEBAQEBAQEBAQEBAQEFCaIPAPFP7Rd3Y5WfCbNbE99q4x3mWlb3je9aaOZAw+ieXgXu49A6VruRzMTir1HtXsHqxFt3x8P6uHw/jx4p2dw66mvW5G3dIZJYLmBnd68WtdGGOYOqhXVrzNyJ7vS3+1ONeuI+mfm+jfDnxDxW98IL60HcXcBEeQsnGroZCK8aDmY7i1399VtNjfjcjPi8H7n7bucTd0W7eE+bq1ztcICAgICAgICAgICAgICAgICAgICAgICAgICAgICAgICAgICAgICAgICAgICAgICAgICAgICAgICAgICAgICAgICAgIIeWy2OxWOuMjkbhlrY2rDJcXEho1rR/agHE9ClrREZlnt7dr2itYzMvn3Ofaoyb797Nu4eAWDHEMmvy90sg6HckbmBnkqVrb8+c/TD13D+1tdfrtOfg2uzvtMtushHabpx8dlDM4NGRtHP7uOug72N/M7l63B3uK7XPzP1QvP+0b7dNW1OrHhPd7vHIx7GvY4PY4AtcDUEHUEELZPGzGFyAgICAgICAXNAqTQdZQYH39jH/mXETPxntH3ygwOzuFbxvoPckafvFBjO5MLWguQ78Rj3fmtKCv09ZH/LjuJfxLeY/faEGr3NuCeLbmUntbS8imis7h8U5jDOR7YnFrvTI9UivBYbs4rPycvHrE7lYn/lH5vhW2frVxqTxK0N4fU+JaIdrjM7i4sSIJW0kaCC2nFde1Zy2V9u1r6ono9B+zDdPO+MrCx5bDJjnSOhB9EuZPGGkjraHkDyrZe3/rn5PK/eOJ26z46v5S+mVt3z8QEBAQEBAQEBAQEBAQEBAQEBAQEBAQEBAQEBAQEBAQEBAQEBAQEBAQEBAQEBAQEBAQEBAQEBAQEBAQEBAQEBAQEBAQeIfatyF3b7MxdnFIW295fAXLR8MRRue0Hs5tfcC6XNmcRDffb9IndmZ8IfN2Kkt23MRnFYg4c47FqLQ+j8SemI7ul3DPiX2sfsxa6XSnJQ6dNVxUicufYreM6uz6P8E85nbzw1xDn2ZujCJbeOd8rWAshldGwHm5nei1tOC9Bw5mduHyv37arTmXivbv8AjDu/aM+7hZW8fa+dx/NjXZadbXcp/cmD/wAV3yUF3cZ93G8t4/xIHO/OkQU9gy5PpZVw7GQRD84OQDibl3+Zk7on8ExMH3I0AYOP4d5eSeWd7fzOVAO3sW7/ADGSSfjzTO++9BiucPtyyt5bu4toY7eBjpZppRVrGMHM5zi6ugAUmcRla1m04jvL503j9oaa4vZbbZuLs7GwjJbFkZ7dkk8lD67I3DkjaegODj5OC1m9zbZ+no9j7d9tVtETuzmfKDav2i94Y2dhzlrb5Sxcf0jo4mW04GnqOjDYzTqLdetce3zrxPXq2PL+0Nua52pmtvxj+r6SwGdxuexNtlsZL31jds7yGSlDStCCDwc0ggjrW2peLRmOzwW/sW2rzS8YtVsFk4Vr2Ne0tcA5rgQ5p1BB4goPj/xW8ENybXy93f4iykvttSPdLBLbgyOt2E17uZoBcAytA7gR01Wo3+PNZ+D23tvu9NysRacX/P5OCxeIzuTu2WWNx9zd3cmjIYYnudqaVNBoNeJ0XWikzPRvLe4VpXMziH1H4M+EOT2nipshkLr2bcl/TvGxcsscMLfVhfXR5J9JxaR0UOlTteLx9EZnu8P7z7n/AJN4iv6K/wAXoxzFzZUbl4O6Z+/QVfB/jHrx+7UfhLttK2kUscsbZIntkjcKte0gtI6wQguQEBAQEBAQEBAQEBAQEBAQEBAQEBAQEBAQEBAQEBAQEBAQEBAQEBAQEBAQEBAQEBAQEBAQEBAQEBAQEBAQEBAQEFC5opU0roO0oPNPFrw+zm+8DeWbRFbS2L++wzHEEyyt0Je/4DXsJaB16lcHI2tdend3/beZ6G7qn9M9JfId/Y5LE30thkraSzvYDyy28zSx7T5D9wrT2o+g8flRMRNZzDd7Uu7eO4dNIGvkB5GB1DQU14rr7kS2m3nepM57PUNmb4zG1Lgz4v8A3eImdz32HcdNeMkDj6j/ALh6etcnG5Vtufg1XuXtm3y64v8ATuR+m/8AK3w/J7ttjxC25n7KO6t5jCJDy8sw5QHjiwu9XmHxTr2Lf7W7W8Zq+dczhbvGvNNyMT/CfjHnDpwarkdUQU5ggqDVAQCg8w+0blrqw8Lb9lu4MN9LDaympDu6e/meG0PSG0PYSury7Yp8229l2otyIz/bGXyLZvaHCuorqFprQ+l8O8RLsr/KYq4xYhgbzTOAayMA83N5FwRWYl2tulq31TPR7X9l/IXrsBmcXc1EdldMkgY+vM3v2HnFDwbWOvlJW59vvmJh4D7u2YjfreI/VH5PbAti8mICDW4/+MZX8aD/AEgg2SAg1kuDjjkdNjZTYTuNXCMB0Lz+HCfR91tD2oMFzuA4q3lmzsQtbaBjny5CKr7cNaKlz9OePTrFO1SZiIzLKlZtMRHeXzVvH7Rm8czkJGbdlOExLSWxBjWPuJACRzve5ruXmB9VvDrK1O9zLTPTo9z7b9u7WP8As+q38EbbfjV4m4N0MtzeyZXHtI54L4B/O3X/AK1O8B141K4tvmXrPfLa8n7X425E6Y03+H9H05srdmN3Xt21zVh6Mc4pLATV0UrdHxup0tPnGq3G1uxeuYfOebxL8fdnbv3j+LeLkdUQEBAQEBAQEBAQEBAQEBAQEBAQEBAQEBAQEBAQEHPeIb5I9j5x8bnMe20lLXsJa4GnEEUIQfNP0nlP365+fl+UgfSeU/frn5+X5SB9J5T9+ufn5flIH0nlP365+fl+UgfSeU/frn5+X5SB9J5T9+ufn5flIH0nlP365+fl+UgfSeU/frn5+X5SB9J5T9+ufn5flIH0nlP365+fl+UgfSeU/frn5+X5SB9J5T9+ufn5flIH0nlP365+fl+UgfSeU/frn5+X5SB9J5T9+ufn5flIH0nlP365+fl+UguiyeU7+H/fXNO9jr+nl+OPwkH1qgICAgICAgICAgICCLPkrWG7htCS65n9WJgLiGj4b6eq3tKDH9FRvyf0hPI+Z8YpaxO0ZDUUcWgcXO6ygnUBQancOEw2QsJn5Cwt7x8MUhhdcRMlLDyn1S8GnDoWNqVnvGXJTdvX9MzHylqbnw/2lmdqQ4m5xsMVtJGyVrreNkL45iwfpWOaBR/b09K49zj0tXGHb4fue/x9yNylpz8esTHlPwfPm8tk7g2Hkgy6rc4iZ1LLJtFGu6eSQfAeB0dPQtFyONbbnq+le3e5bPPpmv07kfqr/OPOE3YZz0+e77bHdi7e1v0nbzgus5YKnSdg4njy09KvDpV4nqa/o/0dT3mdiuxp5PWv9uP1Z/8AH+fg99xEYljP0ZO7HXcQHf46SssAPTyscahpPAscF6KHzKe/Rp/ETxNk2Pt6S+yViH30h7nHRxPDoZ5iK6k0exrR6TvR7Krh393RGfF3OBwrcjc0x28Xzff+Mnihmcg65Gbnte8JEVpZUhiY0kkNDW6mlaVcSe1ai/KvM5y+gcL7f40VxNYn4y7HYfjvuzBZK3st2yvyGHlPK+eRoNzDzHSQPFO8a34TTrThwouTY5sxP1TmHV90+19q+3N9jpaPDwn+j6ZikbIxr2ODmPAcxzTUEHUEEda3MS+ezGHm/iF44bf206TH4wtyubHo9yx36CI/97IOkfEbr10XR3+bWvSvWf4PS+0fbG9ycXv/ANe15+M/KP5/m8Cz+Q3BvO6kus9fOne4FsTAeWKEHojZwbT7vStPub9rWzMvd04exx9qdrbriJ7+c/OXBXmJyVj3j3wuktYpDF7bGC6AuFDQSD0a0I04rmjFoa/Ntu2Ld2y2w+5E8l2yCSRkAFZWsc5rKmlSQKDiAuLcr0d/Y3a7ma2mInynxeg4TK5mzyMWVwpuLPKxaF3cyd1M3iY5m8tHNP8A2arHatek5q6/KpsWpO3uzW23P/lGY+Mdej6A2T4kY/cFgTfRuxOTgAF1a3ILGE/HhkeGh7D5x0rf8ff9SOsYl869z9vjjX+m9dyk9piY/jHhLonbhwbf/foT+K8O+9VdhrFn9SYTougfxWvP3ggg2OasRlMk8d69sjoeXkgmcTSIDobp7qDYHOQ/Btbt/aLeQfnAIKDNPPDHXh/8Ng++8IKnKXp9TF3B/GdCz78iDzP7QmeyEHhnkLd9v7Ebx8MVXzRFz2d61z2tYCSdBrRdXl2xTHm2/sm1Nt+JxmKxM/J8pWslCKrT2h9H4e5FZddd7ksZsV3DYyJXN5eWmg04rgik5d3b2sX1Z6PZvsrz3zsTuFjg72JtzAYDTTvXRu72h4+qI1uPb84l4L7ums71Zjvif9P5vdlsXkRAQEBAQEBAQEBAQEBAQEBAQEBAQEBAQEBAQEBAQand2NOT2zkseJBCbq3fEJSOYN5hStKiqDxr6nZ/5wz5h3y0D6nZ/wCcM+Yd8tA+p2f+cM+Yd8tA+p2f+cM+Yd8tA+p2f+cM+Yd8tA+p2f8AnDPmHfLQPqdn/nDPmHfLQPqdn/nDPmHfLQPqdn/nDPmHfLQPqdn/AJwz5h3y0D6nZ/5wz5h3y0D6nZ/5wz5h3y0D6nZ/5wz5h3y0D6nZ/wCcM+Yd8tA+p2f+cM+Yd8tA+p2f+cM+Yd8tBWPwenbLG76XZ6L2Op3DvguB+Og96QEBAQEBAQEBAQEEK5ur/wBuhtra3rGaPubmTSNrK+qymrnnzBBLbFE2R0jWNEj6c7wBU04VPYguQEEbJ/w27/YyfmlBTFfwy0/YR/mBAyWMsMnZTWOQgZc2dw0smgkFWuB/txWN6RaMT2cuzvX2rxek6bR2l57Y7Ch2RHMcWHS42aV0r5HelJHU+i156WtGgPnXFsbEbcTEeLue5+6bvMvF9zwrj4fGf3t1FNFeiOVknc3kesVw3iD1HrBXO1zw37T9/kbnJbeju2OYIYLgGle5c8vZV7O0tpVa3nd4eq+3MYt55h5PhMgyzu453N5mt4jsPUtZeuXu9i0WrNfNtdw5u2v2sETC0N1Ljp7iwrXDn26+nWczl7/seXcGR2Nh7Se7ljt3WUcbo2OFHxFtGVJbzD9HQEVXodiM7cRPk+R+42ivKvNPC8/j/u43du23bazMUMVnam0vGg2DI7TvLh7+DowG6ucDTgOBWq5VJ27YiIxPbo9h7TvRzNnNr7muv6v+yYr8/g7jZPhfnrt0d/uQsx1l60eIgYwTPHR38lDyD8Fmvauzx+Leet8R8MQ0/ufuPGpmmzq3Lf8AO1rYj/1jPX5z+D0lmz9tsg9nbYx+znjAeYxnp1YTyrZRWIjGOjzM3tM5mZyyx7X29FH3UeOt2xfqxG0N16aJhMz3eI+KHhhuLBSyZvbt1d3eF1dc2AlkfLbCtS5upL4x529oWp5WxenWszp/J7v2P3Lib8Rtb23t13fC2muLfw6T/CXD4W6yGYvbSCwuLj6V5w6zkjlfVrm68zqnl5R0kha+k3m0RGct9ytnZ49LWvWnp+P0w+ltr5XIstoLHcBhbluUA3EDeSCZ34NeDuzp6Opej2otp+ru+W8qdqdyZ2omNvwie7pFyOu1uP8A4xlfxoP9IINkgoXAIPLvETxyw+C73GYEMyubFWlzTzW0DuH6RzT6bh8VvukLocjnRXpXrL1XtH2xub+Nze/69r/5T8vL5y8JyRzW6b6W/wA9cvvJ5gQXPNGsafgxtHosaOoLTX3rWnM93ua7ezsbXpbdYrX8/n5uWl2HujuprzGY+6yeKifyC/toZJI66ChLQdQTQ0XZpE2jOGo3d6uxeK2tEWnwmYz+Cbtjw03/ALivWWuPw9xG0uDZbu5jdBBH0Eve8DhTg2p7FlXj2tOIhx7/ALztbdczaP3dX174c7Gx+ytsQ4a0eZpOYzXl04UM07wOd9OgaANHQAtxs7UUrh4Pncy3I3JvZ065XTEBAQEBAQEBAQEBAQEBAQEBAQEBAQEBAQEBAQEBBGyZAx9xU0HIdTog5Xnj+O38oe+iHPH8dv5Q99A54/jt/KHvoHPH8dv5Q99A54/jt/KHvoHPH8dv5Q99A54/jt/KHvoHPH8dv5Q99A54/jt/KHvoHPH8dv5Q99A54/jt/KHvoHPH8dv5Q99A54/jt/KHvoHPH8dv5Q99A54/jt/KHvoHPH8dv5Q99BUPj5h6beI+EOvyorskBAQEBAQEBAQYrq7trWB09zK2GFgq6R5oAgh5DHXN/NA5t6+CybR8kMPovkcDVv6TiG9YQbEICAgII2T/AIbd/sZPzSgpiv4ZafsI/wAwIJSCyeSCKF753NZC0HvHPIDQOmpOiDjLrGxPZJktvkzWzHESW4a4CoFS6GoHM3XgPcQec+IeNm3tjPomZ0UUto/vbS55TVkvLQsJ9bkPB3/BcO/s64x4u77fzZ4+5q7x4vD8j4cb7xszopcNcytHqz27DNE4E0BD2V49R1WqvsWie0va7Hu+zMZi8fv6Os2B4Jbozt9FNnbaTF4aM80xloyeUA+oxh9Jtelzh5FybPEm09ekOt7h9wVpWY251W/g+lcdZDlbb4yFvdxAM74ikMYaKAN+NQdAW3iMPDzMzOZbmzwNjBcsu5GC4v2BwbdyAF7Q6nMGfEBp0LGaxM58YZRuWis1ifpnvHm2VAsmAgIKOApwQef3nhhjcZnLrcWAtxFc3LQLmyYAGceZ7ofil2lW8DTRdenGrW82hs+T7vv7+xXZvOYpOc+Pwz548Em0vra8hNvctqOBB0c0j7oIXYaxuLHLzWLm29+8y2rtIL3iR1Nl+V50EzHPYczlQHAkmBwFdad0NUE68vbWzt3T3MgiibxcevqA6Sg4zLZq9zQfawNdb499WuH/AFJQdPS6mnq86TGYxK1tMTmO7xneGwYdvZeF1tC+S1yR/wBlaxNL5O+HrRMaKkg1q33epaDmcbRfp2l9I9m95vytmYvP17f6pnpGPC0/zdzsvwWnumx3u7G91baOhwcTuPUbqRp1/EaadZPBdjj+3+N/war3L7kiua8frb/nP/4x/OXsNra29rAy3tomQW8TQ2KGNoaxrR0NaNAFtq1iIxDxt72vM2tOZlDwOuPNdf09x/rvVYtigICAgICAgICAgICAgICAgICAgICAgICAgICAgICAg5zxH/8AoTO//By/moPmLX4zvOffUDX4zvOffQNfjO8599A1+M7zn30DX4zvOffQNfjO8599A1+M7zn30DX4zvOffQNfjO8599A1+M7zn30DX4zvOffQNfjO8599A1+M7zn30DX4zvOffQNfjO8599A1+M7zn30F0Ve/g9J3+bH0n44VH18gICAgICAgIIeTyQso2csMlxPKeSCCJtXOdSup9Vo6yUF0tja3Zt5ruBrpYPTja48wY9w17CR1oJSAgICAgjZP+G3f7GT80oIsWQtrDCWk9xzcndRNDWNc9xcWCgDWglBf7RfX2NbNZtNlPKdBdRkua2tCSwEa01GqDPa2bmWns91Kb0mveSStb6VTWnKBy0HQgkAAAAaAaAIPGLW0vDm7q0DP07biQPB6DznpQdJkXSWll7PcU5g6OjmGrTSRpQSbK9kyGYtce11bZznPmZTixgJINOgmgQd0xjI2BjGhrGijWgUAHYAgqgICAgICDR53bbLwm7syIb4ak8GSU6H9vU5BwmRzORkmfigTAyI8l2PhOcPg16AOzignY/Dxd02TVruhwJDtO3iglRWN/evYbyV83dejGHmvKP7dPFBtrO1q8wWTBLK3SSU/5bPKek9gQbuzw9rBI2d4767FaXDwOYV0IZ8UeRSYjusWmIxnpKcFUEGuwH8OP7e4/wBd6DYoCAgICAgICAgtlkjiifJI4NjYC57jwAAqSg8SxO+PGjxD9rzOxW4zDbXglfBj5Mm1757sxGhceVr+UHyCnCpQdl4WeIWV3K3KYfcWPGM3Vt+VsGUt46mF4fXkmhca+i7kOnMeuuqDtH5TGR3QtH3cLLt1OW3dIwSGvCjCeZBJqg8Wn8bMnH46M2sGt/pETNxMt0WCn0k+IvA73r7z9HyoPaSQNTwQRbXKYy7kdFa3kFxIz12RSMe5vlDSaIND4nbrbtXYWazocGzWts4WtdK3Ev6OH/8AaPCCP4cWN3tzw1xYz15LNdwWZvMpdXUjpZGveDPIHPeSaRh3L5Ag4vwM8Ys1vXN5vHZyNtu7lGQwMfd9051g+R0Z/H5DyDm8qDovEHeWewu/tiYbHyRssM9c3MOSY+MPc5sTYy3kcfV9YoK+K3iPlNsPxGC27YsyO7NxSugxcExIhjDKc8spBbo3mGlR0muiDlchvXxo2BJaZXfMeOzW2LmVkF/NimSNnszIdH8pa3naPIa8KjSoezSXdrHb+0yysjt+UOMz3BrA08CXGgQUtb2zu4u9tJ47iKtO8ie17ajoq0kIOE8b9/ZPZuzW3OEa2TP5G6hssVEWd7WR55nkR/C9BpA7SEG48MN3nd2xMRnpOUXdzDy3zGjlDbmImOYBvwRztJA6kHQXeTxtm9jLu7ht3yf5bZZGsLujQOIqgkhzXAEGoOoI4EICAg1W6sazJ7cyOPfIYW3UD4nStAcWhwpUA6IPIfqdsP5vcfMx++gfU7Yfze4+Zj99A+p2w/m9x8zH76B9Tth/N7j5mP30D6nbD+b3HzMfvoH1O2H83uPmY/fQPqdsP5vcfMx++gfU7Yfze4+Zj99A+p2w/m9x8zH76B9Tth/N7j5mP30D6nbD+b3HzMfvoH1O2H83uPmY/fQPqdsP5vcfMx++gfU7Yfze4+Zj99A+p2w/m9x8zH76B9Tth/N7j5mP30FzPB6wbJG76XuPRe11O5j+C4HrQe4oCAgICAgIIWQfkJLUfRbojM9wb3shq1jeDnAD1i3qQSoGSMhjZJIZZGtAfKQAXEDV1BoKoL0BAQEFHPaxpc4hrRxJ0CCFkslJaGOOG0mvJ5q8jIgA0ctKl73ENbxQYs7azXOOk5biS2YyOR0rI+Wr/QPolxBoK9SCRiWhuLswOAgjp0/AHWgloCAUHGxi1ny19mI42tjcRHE4CneFg5e8Plp5kGhz0eRvLeWW2iL4IXtE8xIDWVIp2niOCCTa4a6xQjvorgS3nrCZtQwN+IB0tPSg6rau7sTuG3uXWcn+5spnW19bE+lHKw091rvgu6fLVcW3u1vnHg7fK4W5sRWbxiL1i0fKf5t5zCq5XUVQEBAQEBB4zc2t7HuK/t+7dLOLiQkNBJIc4uadfwSEHQWGVZHF3MzS17NC06EeUFBmt8q65yNrYNkDILiUCSpoeUCpAcNdaUQd7BBDBE2KFgjjbo1rRQIL0BAQa7Afw4/t7j/Xeg2KAgICAgICAgINduQOO3soGglxtJw0DjXunIPJfBA7nd9nvHDaZs/p4S3At/b+f2cf755k7zu/Sr3VeWnTRBtfCzfW/MnvXdG2t4DGifb8Vu582ObI2PmmHPq+RxqA3sHSg833NZeBt7t3cc+CwWay9483VxDui3tru4ijumBz2lt248vdRuArXTl1JPFB6tsze01h4E2G7MxMbiezxJnllkJLpXxAsjDidS55a0V6SUHh0V9s2TwHunS7ishvu4yB3Lyd6O/F62TRgHHnMNdPjFB65v8AyO4t+eBVvk9qMllucnHbTXtpau5Znwh1LuCMg8Q4EEdIBGtaIOY2feeBNrurb9dq5PaOdjkEWMkyMNxbxyTubyBj3944SOqdC8cUHU+MP/zHvPZXh+yroLu7OYzDBw9ksgS1r/wZHcw8oCDJ9pTdX0L4cS42GZkF5uGZmNie88rWxP1ne49De7HKT+Eg4DP7r8PNsbp8OcxtjOWl8zDxtwGXjt5A57rKRnKJXjqY9z3n8IhB3Pi2a+K/hURw9uvf9OJBg8Q6N+0L4bOfoww34aTw5u5fp5akIHjHvDxk2dBlNwY4YR+07Z0DbeOds77097yRnmaCyM/pXHgfVQbPxRuvDu9w22mb5jubu5uHsuLDC2AmfLdTd2C9ht4TV7AXDj5K6kEOI8PrjCY3x4t7LaeLyO38Ll8VLJf4jIQTWrHTxOcWyxQyk6UaBUfhAcUE3em8NsXn2gsVa53LQY/DbMtX3RNxIGMkyM4HKwV4ljXMd/hKCT4Fbkwdtv3ee0MTkIr/ABE1z9NYSaF/PHyT8vtETf2ZewU7Cg5i8xuHxm791TeKOzcvuG4vr2WTG5q2hkurZmP/AOjHGWPYI+QdWo4aU1D27wuutmXGyMd/RsjpMBE10dsHmQyNc1xL2yd76YcHHp9zSiDq0BBEyz2Mxty+RwYxrCXPcQAB2koOQ+ksb++QfOs99A+ksb++QfOs99A+ksb++QfOs99A+ksb++QfOs99A+ksb++QfOs99A+ksb++QfOs99A+ksb++QfOs99A+ksb++QfOs99A+ksb++QfOs99A+ksb++QfOs99A+ksb++QfOs99A+ksb++QfOs99A+ksb++QfOs99A+ksb++QfOs99A+ksb++QfOs99A+ksb++QfOs99BUZLG8zf95BxH/VZ1+VB3KAgICAgsnnht4XzTvbHFGOZ8jzRoA6yUER3dZfHODXTQQTaB7axSOYDxFdQ1492iCTbWtvawMt7eNsUMY5WRtFAAgyoCAgwyXtpFPHbyTMbPNURREjmdQVNB5AgjXF1lPbmwW1o024LTLdyvDW8p4hjW1cXDtoEF17h7C+njlu2GYRijYXOd3Va15iyvKT5UE2iCNk/4bd/sZPzSgpiv4ZafsI/zAglICDmN87sxmDsIre7vI7S4yLjDbue7lPKKd44fih3nK49zerT9U4dvi8He5GfSrNtPfDUS5KxfjoWY2VlxDQMjdE4ODncKVHTVZUvFozE5hwbuzfbtpvE1n4ugmx4x+3GW+hk7yB0zut7p2F3vLJxuO8U7/cG27Tv8bAw4W8Pdz3Wrn2crzo4M4cjug8AePQujzd7cpH09noPYuBx+TeYvM646xXwtHz/AJPCo7/P7du5rzCX0tncTxuimmjNXPY/Ukl1fSr6QdxBWl2921ZzEvoW5sbPKpo3a5iO3wn9vBs9t+OXiTg5onXtycxjmmjobxo5nNJJJbO0B/N1E1HYu7t828eOWq5X2rx9ys6Ppv8AD+j6c2ruXG7lwNpmsc4m1u28zWuFHscCWuY8CtHNcCCtxt7kXrmHzrlca+xuTt3/AFVbVZuuICAgFBx4khu8teZdrGiNtIIHgavEdRzk9PZ2INLe4rLZq4c7HRNe6JwbLK9wYBUEgHpKDJjdvxMsZJHvMt9UtuKgt7sg+o0cR2lBsdqeIWKvs5Ntae5a7MWjAWk8JQK8za9MjBq4dXu04I5FZvo8Wx3Pat+nHjkTX/rtP+0/KfD/AGdqudrhAQa7Afw4/t7j/Xeg2KAgICAgICAgIKOaHNLXAEEUIOoIQeNxeD/iJtW6vbfw53VDjdv38rp/ou/gE/sz3+t3Dy2TTq0HbXig6vw98K7HauIykV7eyZfM7gc6TO5WX0XzucHDlaKu5Wt53U16fcAcbZ+D3irjdrXeyMZuyyh2nJHcRW0r7Rzr5sU5c50TiCGUcXkOcDXU06EGwzfg9uS/8JcD4fw5K2ijtJIRmbmkgEsET3SckIodeYg+l1IO2b4YeHDYRENsYstDeSps4C6gFPW5K17UHF7X8Kd/bb2Te7Zw+5osa6LJuvcLexw9+W2riSbWdkoAo51HEtrrXoQUn8MPEfdGUxD9+7gsZ8RhbuO/isMZbujdPPFXkMsklC0CpqG9BPlQTtj4LNXviru7eWZsZbOJgjw+AbO3lc60hPNLKzU+jI9oc09qCTu3wwud1eJOEzuYfa3O18JbyiLEStMjpbmYEOfI1zTGW+pp+Cgv3z4L7Mz+08licbhsbjMjcxf7O+itYonRStcHsPPG0P5SW0dToQazcfhdvHK4LZtzBmLWDee0dY718b5LWerGxv5wQHAuEbSTTr8oDZ738ML3eOCwkt5khjt6YTkntM3ZMPdsuuVve8sbiCYnvYDStRQdoIc5J4P+Ie6b2yj8SN0w5PAWErZxibCAQNuZGeqZ3BsenXoeynFB0niL4c5rN5zBbo2xk4sXuPAd7HbG5jMttLDO3lex7Rq3QnUdfkIDVbf8Mt/N8SrHfG5s9Z5Ge3sZbN1nbQPgjiD+blbESTzNq7mLnaoM2wfBiyx5zeR3rbY3cGdzV/JeyXDrcTRxxvALY2d+0uFHF3Dop1IMmX8ImW+/9tbr2fFYYUYsyw5a0ZD3Lbm2loCGiFvLzhrn05umnUgx3e1fHa2vb1mK3jj7jH3Uz5YX5Cy/3Fs2Q1DI+7BY4M6OZB0nhnsK32PtaPCx3Tr24fLJdX145vJ3txMRzuDATyjQACvQg6tAQc54jgHYedB1Hscun+FB8wd3H8UeYKB3cfxR5ggd3H8UeYIHdx/FHmCB3cfxR5ggd3H8UeYIHdx/FHmCB3cfxR5ggd3H8UeYIHdx/FHmCB3cfxR5ggd3H8UeYIHdx/FHmCB3cfxR5ggd3H8UeYIHdx/FHmCC6GOP2iD0R/mx9A+OEH2AqCAgIMV1M+G3klZE6Z7GkthZTmcR0CtBqgj2Md7LaH6UbE6WRxcYGjmYxuhawk+sR1oJqAgIIdtmMXdXT7W2uWTTxgue1h5gADTUjT7qCyNuafkC+V8MVgwkMiYC+SQU0LnGgZ5BVBnGOsRduvBAz2t4AdOWgvoBQa+RBIQEBBGyf8Nu/wBjJ+aUFMV/DLT9hH+YEEpBRzg0VOgGpJ4BB8w733V/U27L3NNeHY2yrZYgDgY2OPNKP2jqur1UXnOXvepeZ8H1H2zg/wCNx67X99vqv8/L9zfeAOJyN/uHI5XnLcNacrXRkejLdkeiR2xs1J7Wrt+21tmZ8Gs+7rbVdrbpMZ3e8T5V/wBZ7fve4Z/+GO/awf67FuHgXA/aOucjB4WZE2ejHzWzLt/AthMo1Go4v5W+Qrq8zOht/Y8Ryaz4xnHz/bL5mtt5l2PFvPb95M0UbKXUHuii0Vtp9I2rxa2e3m2FxmrO8xzbO2hc+4eOVsQbUgrGK4l26bem2qZ6Pa/swXF2zC53H3Di1sF3HLFbuI5m95HR7qcaHkHYtv7dbMTDwX3dtY3qXx+qvd7atk8kICAg4zxQ3tBtjDQN5TJeZKYW0ETCOfk4zSNB+Iz7pC63J5EbURPm2vtXtVuZa0ROmK1znwz4R+9qIdzYO7xscOKuWTcjQ0wtNJGvNPRcw+k01NNQs9vkUvHSXV5PA3ticXrMfHwn5S6va1kbKW/tiayNMLpT1vdEC6nYuZ1Go8TcXnhhLjKbflbDeQMLr2Mei+W3aKv7t5PK2RreBPk0NF1eXr0TpltfZv8AH9eI346T28onwzHjD5surYgQ5DHTOje0iaC4jcWva+vNzcw15q9K89FpiX1HbvnNLxmO0x4YXYrxG8R8LcuvLLNXlwyMjv4Lx7rmI0r6JEhdoQeggrtU5N4nu6W/9v8AE3I06YjPbHSX014aeIVhvbbzcjCz2e8hd3OQtK17uWlfRJ4scNWn3OIK3WxvxuVz4vnHuntt+HuzS3WPCfOHWrna1rsB/Dj+3uP9d6DYoCAgICAgICAgICAgICAgICAgICAgIOA8WPEvKbJ+gosXh25q9zl2bK3tjN3B708vIAeV4PM51NaIOZuvHPee3XwXW+th3OEwU0jYZMpBcsuxC55oDIxjeHu16qnRB2Hij4jDZex3bptLVmUj7yBsUXe9217Jzo8PDX9BrwQcfd+MPi3i7N+Ty/hnNDirdve3c8N/FK9kQFXPDGsJPKNSg6jcvivY2PhU7xBw1v8ASNoY4ZYbaV5hJEkzYXtc4Nk5XMJNdOIQcmfGbxZt8YMzeeGkowzYhcy3EF/HI8QFvPztjDC4+ia8EHqW0t04ndW3bLP4mQvsb5nPHzCjmlpLXseOhzHtLSg26Ag1m5sfBksBf2E7nNhuYXRyOZQOAcKGlaoPLPql21+8Xf5bPkoH1S7a/eLv8tnyUD6pdtfvF3+Wz5KB9Uu2v3i7/LZ8lA+qXbX7xd/ls+SgfVLtr94u/wAtnyUD6pdtfvF3+Wz5KB9Uu2v3i7/LZ8lA+qXbX7xd/ls+SgfVLtr94u/y2fJQPql21+8Xf5bPkoH1S7a/eLv8tnyUD6pdtfvF3+Wz5KB9Uu2v3i7/AC2fJQPql21+8Xf5bPkoH1S7a/eLv8tnyUFWeE22hIxwuLurXtcPTZxDgfioPZUBAQRGX9tcy3Vpazg3NuA2QgcwY9wPLXoNOkVQYsPifo+KQyTvuru4dz3Nw8n0nUp6LeDQOgBBsEFskjI43SPPKxgLnOPAAakoIuOytvkBI+2bJ3LKcsz2FjH16Wc1C4BBSwtL2J8kt3duuZZNAwNDImAH4LRU16ySgkwWttbsLIImRNJLi1jQ0EnUnRBkQEBAQEEbJ/w27/YyfmlBTFfwy0/YR/mBBpN/b8w2ycBLmMmS8c3d2lqyneTzEEtjbXhwqT0Bce7uxSMy7XE4l9++iv8As+Zdw+PPiPuIT27bqPGWNw18brSzjbUxvbylpkfzvrTpBC1G7y726Z6Pfe3fbuzSYtMarR16/thzVvmciYo8dJG0FxEcDgO7oXaDmqaUr0rpaIeina0TrtOY8X2JsPalvtba1lh46Olhbz3co/6k7/Skf+VoOyi9Fx9r06RD5L7pz55fItuz2nt8I8E/P/wx37WD/XYuZr1Nx4DH7gwd9hsgzntL+F0MnCreYaPbX4TTRw7VhekWiYly7O7O3eLR3h8bb58Ht7bPv5GS2Mt/jA4+z5O1jc+N7CaN5w3mMbvwXe5Vajd2LVnq91wfddvdjpOLeU/t1Q9u4/O2cNxkpcZdx2sJayW7dBI2OPm4Bzy2gqV1dzbnGfBvuJyNrdnRNo1+EZ7/ACdfhszd29/DlsRdGyysI9CZvqyN6Y5W8HtPUVxbe5ak5juvJ41bUnb3K6tufDy+MeUvf/DzxRx+6G+wXjBj9wQj9NZOPoygDWS3cfWb1ji37q3vG5cbnSelnz73f2O/F+us69mf7vL4W8p/hLuV3GiECopxQfMe/t0N3LvC9yjH8+LxgNli/iu5D+klH4760PVRed5e/wCpfMdn0/2rg/43Grtz/wDsv9Vv5R+6P4pvghtQZ/eMmeuow6xwlDGSNH3TweQf+G2rvLRc3A2dVsz2hw/c3P8A8fjRs1n6t3/7fH8e34vfMdQZjK/jQf6QW8fNmg8Y33DfC/cvs0kccpspATLShYaCRor8J0fMG9tFwcifol3vbYieRTMZ6vkHbW6PYYza3YdLakaAaub51odzbzOX0va3NVcT3js2r902JspYobcsLyTQ0NSdKuPkXHol36bXWLTZ6h9lV1y7K7ipz+y9zb83Hk7znfy1/C5a0W19v7y8f943raaY79X0Wto8O12A/hx/b3H+u9BsUBAQEBAQEBAQEBAQEBAQEBAQEBAQEHjnj7/9TeGX/wBxQf6kSDqvHCKOTwl3S2Roc0WL3AH4zCHNPuEVQeX+KEj5Psp4B8ji5xtcTVx4+o1BO3huv7RP9F5Fh2fZWlq+0cya6trhlzNHA5lJHxwiUlzgyvQfIgw7nh25D9k10e3bh91i228HJPKA2R0hvWmbnaK8pEpcKV07UFl942byxW0cNhf6KnsLrLW0GNxGRvriNtq+V8TY2vPojT0g4Bzgg9T8I9kXGydg4zb91K2e8gD5buSOpZ3szzI5rKgVa3m5a9NKoOxQEELN3NvbYm7nuJGwwRRudJK80a1o4klBwn9XbV/m9r84ED+rtq/ze1+cCB/V21f5va/OBA/q7av83tfnAgf1dtX+b2vzgQP6u2r/ADe1+cCB/V21f5va/OBA/q7av83tfnAgf1dtX+b2vzgQP6u2r/N7X5wIH9XbV/m9r84ED+rtq/ze1+cCB/V21f5va/OBA/q7av8AN7X5wIH9XbV/m9r84ED+rtq/ze1+cCCrd3bVLmgZe1qXAAd4NSTRB6OgIIVneXVzcy/7YxWbPRjlkq18jwaEhnQzqJ4oM1nZWtnAILWMRRAl3KOkk1JJOpJQVurptvbPnLHyhnwIm87zU09Fo4oI8bry/wAfIJY5MbLJUMIcx0jW9DtOZoPYgvxuMhsIHRRySy948yPfM8yOLiKHU+RBLogICAgICAgII2T/AIbd/sZPzSgpiv4ZafsI/wAwIPm/7Wd1cHcWAtTI427LSWVsNfRD3ScpdTrIaAtbzZ+qPk9X9uRGm0/F5DgL23tb2OWdtWDj007Vq7w95szqpNY7tpuLIWV65gtG87mglzgDwWNImHLt0mlZi3i+xfD+4nudjYC4uJHTTy4+2fLK41c5xiaSSeuq9HsTmkfJ8e59Yrv3iIxi0/mnZ/8Ahjv2sH+uxcrqNigEVQY5reGeF8M7GywyNLJI3gOa5p0IIOhBUmMxiWVbTWcx0mHgPiV4K3eGfNnNpxumxorJdYptXSQji50PEvZ+DxHRUcNPyuDp+qvZ9A9m+5a70RtcicX8LeE/+3lPxcvsbETbsv4445n2jbItlfkoiWyQur6Ijd8c09weZdXjce25byw2HvHNrwaZmItN+kVntPz+D6LxOXlthFY5R/M+gbDfGlJegc9KAPPmK9FWMRh8vvbMzOMM+7t0Yva+3rzOZRzm2lm0Oc1gBe9ziGsYwEirnOIAWO5eKxmXJx9i27eKV7y+Vt0ePPiFuO4lbbXf0Pjn1bHZ2dA7kcCKPmIL3Eg60oOxajd5V7eOIe/9t+3tmuJmNVvi5ZmSzFnbNt5gXW1Dysc2h16nALpYiXpo2MTqzq83134VYXG4fYmKhsJW3LLmJt3NdM4Syzjme7r09UV6At9xNuK7cY8Xyn3vl33+Ve1oxicRHlEOa3f4ybf2vk8rBagZXKyOjEVvA9pjY5kYae9kFQ2jtOUa+Rce/wA2tOkdZd72r7a3+T9Vv+vb857z8o/aHi+4tybs3ped9mrkvtw4mGwiqy3jrp6LOk/hOqVp93kWvPV7zicLjcOmnar18bT3n9vKHISeH2fusk+12/ay5VzG95JBbNMj4R1PpoOzXVcm1M36Y6tfyLRsRrtMVpPbPT8PNN254S+JWduWw2uDubZhdyvub1jraJlKElxkAJ4/BBK5a8e1u0Orve87W3HW0fu6vq/ww8OsfsbbjcdA8XF7O4TZG95aGWWlKDpDGDRo93iSttsbMUrh4j3DnW5O5qnt4Q69czotdgP4cf29x/rvQbFAQEBAQEBAQEBAQEBAQEBAQEBAQEBB5P477b3hlLnaGS2xifpi4wWTF/Nbd7HCCIuRzQXSOZo4tpog0W54/HrxDxbtrXe2rXaeKvXMGTyUt3HdPMDXBxZGyN1a6cKa8KhB0PjTsHLZLwhi2ptezdeT2hs4ra3D42ExW1G1LpHMb6retBqrzdv2hb/GS4u12Bb46a4iNuy/lyEEjIeZvLzlgdrQcP70Fcz4TZ3F/Z2l2Ni2fSmcLY3vZG5rGvlfdtnlDHSFjeVgqBWladaDpt5+HT91+EUO2riMRZa3sbd9mXEfor23iAaOYEjU1Y4joJQbvw1ud2z7Nxw3bZPstwW7O4vWvfHJ3hj9Fs3NE5zf0jaE9tUHToCDnPEen9CZ3/4OX7yD5ho3qCgUb1BAo3qCBRvUECjeoIFG9QQKN6ggUb1BAo3qCBRvUECjeoIFG9QQKN6ggUb1BAo3qCBRvUEF8Ib7RBp/1Y/zwg+un3EDZmQuka2aQExxkgOcBxoOJoqIjGXENxNe3921lu0FsUIIbExla8z3O1LzTyBBkvLm7Fux+PhbcyS05HOeGxtaRXncdSR5EFl5jfpCyjt717mOq10vs73RguA1FfW5SgkWlpbWduy3tmCOGMUYwVoKmvSgzICAgICAgICAgII2T/ht3+xk/NKCmK/hlp+wj/MCDgvGzwtO+9vx+xObHnMaXSY979GyBw9OB7ugPoCD0EdVV1+Rs646d4bP2zn/AOPfr+i3f+r5Ey2FzuCvHWeWsJ7C5aSDHPG5hNPikijhrxC1FqY7vd8bmVtGazmHTbce7HwMFzbvifdsEhMzCwvjOg5eYCrfIutuROW1pWN2kWrOf5S9K2F4g5LaEvIznv8AbUruaewrzSWxdxkt69HSWcD0UK7HF5c7c4nrVp/dfaacyPCm/Ha3hb4W/q9ykzmKze2o8ni7lt1ZXD4DHKz9uyoI4tcOkHULe0vFozD53yeNubF5puRptDoFm4BAQEHJ5HZFrby3F9g4WW1xcSGa6t20ayaRwAc8dDXmnkKwpt1rnEd3Pvcnc3dOuZtpjEfLyQrTIRTMdaXbOHoyRPFHNPaDwKzcDyn7Sl5kodsYfGi6E2NfdulDXEd6CyMiNp15i0czv7UXR5s9oei+3afXa2PB4XjLpsNxHK4cwY4EjrotTaH0Hi3jGHSZzPWV7aNigaefQkkUpRcVazEuxs7fpzMzL2fwev8AP3fh7ZWHfOjso5Z2xco5XOjMhPLzDXl5i5b7hZ9N8v8AuLT/AJltPwa/xJ2HZY59tm4Yy03Lxb3FvE0ufJI7/LcxjakuJ9E6a6Lpe4cfGLV8W9+2vdb2rOxaf0xmszPaPGPl4tntDwazWVay5zxfh8aaEWEZHtko/wC8eKiIHqFXeRY7Ht82626Q5PcPuPa2vp2f+y//AC/tj5R/d+Xzey4PAYbB2DLDE2cdnas4RxilT8Zx4ud2k1W329utIxWHi+Tyt3fvr3LTa3xbCgWbriAg12A/hx/b3H+u9BsUBAQEBAQEBAQEBAQEBAQEBAQEBAQEBAQEBAQEBAQEGu3HYW2QwV9ZXQJt7iF0coaeUlrhrQjgg8z+q7Z36m4+fd7yB9V2zv1Nx8+73kD6rtnfqbj593vIH1XbO/U3Hz7veQPqu2d+puPn3e8gfVds79TcfPu95A+q7Z36m4+fd7yB9V2zv1Nx8+73kD6rtnfqbj593vIH1XbO/U3Hz7veQPqu2d+puPn3e8gfVds79TcfPu95A+q7Z36m4+fd7yB9V2zv1Nx8+73kD6rtnfqbj593vIH1XbO/UXHz7veQR37A2PBfQW5guTMXsOkzyGmoLSdOlB6ReYS8GTdd40wQyzUM95OHTStppyRNJ5WtIQbO7xlheuiddwNnMJJjDxVoJ6eXgfdQSWtDQABQDQAcEFUBAQEBAQEBAQEBAQRsn/Dbv9jJ+aUFMV/DLT9hH+YEEooLXRRvpztDqcKgFMLE4c9vXYmB3dizZZOKkrNbS8YAJoH9bD1dbToVwb2xXcjEth7b7pvcPc1bc9PGPCf283zXuPbW49kZYWWWbzW8hPsd+z/JnaOr4rvjNP3tVod/j225xL6bw+bs87b17feO9fGv+nxbnYeSytvmKYZ7ja3JbJk8fr3T+RwMb+nu3c4a3mA7NVy8G94virT/AHDtbc8fO7+quNNvHv1j49PB9JYzJ29/b95H6MjfRmhd60buo++vQQ+dSmIggILJpYoYnSyvbHGwVe95DWgDiSSpMxEZla1mZxHWXhXid4wYKW69m2tEL3JMo2XLDS3A19Fo4y06+HaVreRz4jpT8XsvavtO18X5P0V/4/3T8/L8/k8kv8Tf57vrnK3L5rmQVN1Ka8lNRToDR1Baqd2ZtmXr9ym1Tb9LbrFa+EQ5SXa+4reA3Qx9xNY1IbexRSPgdrSrX8tKVXZxmM+DVTvxtX0WmNXlmMug2j4Z7u3Fe28RtZMdj5nASZG7YY2NYdasa6hkNOFPOuTb41rT8HW5nvm3tVnrm3lH7dH1VtnAQWGKtMXhIg2zs42xNu5R6J5Rq4D4bnHU9q3NKRWIiHgN7dtuXm9u8y3GJsImZS+Ev6eW3MQjmkALhzRhzuX4uvUsphxxMw3gFEQQEBAQa7Afw4/t7j/Xeg2KAgICAgICAgICAgICAgICAgICAgICAgICAgICAgICCBnru2s8NeXV1IIreGJz5ZDUhrRxOiDz3+v9m/zSP8l/yUD+v9m/zSP8l/yUD+v9m/zSP8l/yUD+v9m/zSP8l/yUD+v9m/zSP8l/yUD+v9m/zSP8l/yUD+v9m/zSP8l/yUD+v9m/zSP8l/yUD+v9m/zSP8l/yUD+v9m/zSP8l/yUD+v9m/zSP8l/yUD+v9m/zSP8l/yUD+v9m/zSP8l/yUD+v9m/zSP8l/yUD+v9m/zSP8l/yUD+v9nfzSP8l/yUGC33fsWK7bNFk2iR5DOX9IQeZw6COtB6b7Pkhe977W11oTU2zohUDlpRrwR066hBiv7jNwzt9jtIrm2IHPWXu5Aa60BHKRTtQZr/ACMdkGOkimka+tXQxukDafG5akIKzZKygtWXVxKLeCTl5Xzfo9XcAealCgzQzwzxiWGRssbvVewhzT5CEF6AgICAgICAgICCNk/4bd/sZPzSgpiv4ZafsI/zAglICAg1u4Nv4ncGLmxeVt23NlOPSY7iD0OY7i1zeghYbm3W8Yl2eJy9zj7kbm3Om0ft+DzOy2F/QtnPBC511a3M7Hi+cPTo2QcjJacC1vuE1PSuLjceNqJ+Lu+7+7X5t4taNMVjt4Z8Z/e7COQTyi7s5BBfN4P+C8fFeOkLsNS3uLzEV2HRSt7i8jH6WB35zT0tQbAOaeBB8iCBls3YYyOs76yuH6OBmsjvIOrtKDjsnNkNxNfBeNDcfIC02Q1Y5p/WV9f7ykxExiWVNy1LRas4tHaYeQ7i2A/C7kbjcday3z78d9j7OBvM8NrR7XE6Naw/CcfVIWg5PGmu5pr1z2fSvbveP8jjepuWis06Wme3wn5z5R4pkWybm0yhttwNY+eEtIsIzWBvMA5tf1pFeJ9GvR0ru8f2+I637+Tz/uP3LM5px81j/n/dPy/4/m9ax8IssRGXjleRVrRoAKcFs4jDyczMzmUK4vI7u6tIWN5zLNE0MPT6YJHmQejAAAACgGgAQa3H/wAYyv40H+kEGyQEBAQEGuwH8OP7e4/13oNigICAgICAgICAgICAgICAgICAgICAgICAgICAgICAg5zxH/8AoTO//By/eQfMSgICAgICAgICAgICAgICAguh/wA+D9rH+eEH18qCAgtkijkaWyND2ni1wBHmKDCcfZ+yPs2RCK3eCDHFWP1jU05KU16kFtnjorOKSOGSVweagyyOlLdKejzk6IMWPtMpbzP9qv8A2yAtHdh0bWPa6upLmaHTsQXRT5U3himtIxa1dy3DJamg9WrC0Gp8qClxlmW97HayW9xSUtay4bHzRczjShcCaU7QgzT5Cxt5GxT3EcUjhzNY97WkitKipQSAQRUag9KAgICAgjZP+G3f7GT80oKYr+GWn7CP8wIJSAgICDW7iYx+JkY9ocx8kLXNOoIMzAQUHPZjDXGHc68tSZMeKukbxdEOJ8rfvIOVfkLrNXQfcOpA3SCEaAN/Cp6x8qDdR4yS2iMtq90Ny0Va5hINe3r91BntcU973XV08ue70pZpDUnykoNxY2k1wALNvdQdN28cf2bTx8qDdWeMs7WromfpXCj5nayO8ruKmPFczjHg5vdGLsLzPWDms/3jGEzvHDugfRDh11rRVELMSzzyC1s4zLM4ERQtpU0HbQINbYbduRAby5lrdNJaIWVHcuB1qfjIOv2/uJl2W2N3I1mRaCAwkAytYNXsHZX0h0KTaInHmyilpibRHSO6Xj/4xlfxoP8ASCrFs0BAQEBBrsB/Dj+3uP8AXeg2KAgICAgICAgICAgICAgICAgICAgICAgICAgICAgICCBn7O2vcLe2l0zvLeeJzJY6kVaeIqNUHnf1ebN/lo+ck+UgfV5s3+Wj5yT5SB9Xmzf5aPnJPlIH1ebN/lo+ck+UgfV5s3+Wj5yT5SB9Xmzf5aPnJPlIH1ebN/lo+ck+UgfV5s3+Wj5yT5SB9Xmzf5aPnJPlIH1ebN/lo+ck+UgfV5s3+Wj5yT5SB9Xmzf5aPnJPlIH1ebN/lo+ck+UgfV5s3+Wj5yT5SB9Xmzf5aPnJPlIH1ebN/lo+ck+UgN8Pdmh7CMcKtc0g95JxBBHwkHqaAgICAgICAgIMU9pbTik8LJR1PaHffCDFfY20voRDcNJY08zOVzmFpApUFpBQPYpI8e20tbh8To2hrJ30leAOvn4nyoK28V9FaubNO24ufS5JCzu2/gggE+6gpYuybg8X8cLHAjkdC9zg7TXRwaQgxWGX9rnfA60ubaRlTWaPlaQDQEPFRqgsyGUx74byybcMN22KQGCtH17su0HTpqgkYoj6NtB09xHp/gCCUgICAg12f/hjv2sH+uxBZumGafbuSihHNK+3kDQNK+ig8swDZ5S10IBaOBOgQdXJkRB+jnYWSgA0PAg8CEGfbl7Dk8o6C8eHxwsBghI9Fz61NegloHBB2oFNBwHAIMV1dQWttLczuDIIGOkleeDWMBc4nyAKWtERmWVKTa0VjvPRxeMy1tkrSbOxSNlbfmsDmkECJujW+bj2qUvFozHZnv7F9q80vGm0NjtK076efJyDSpht69nru/uWTiS8/am1jlylvE6UsYXXdtE0udKxorVjRqXjoHSsbWxGWe3t67RWJiMzjr0j975w3NufLZPOW25cdK+0fZu5saxp1hA9bnHAvfwkHCno8F57e5VrX1dvJ9R9u9t2uPszx7RFtX6//L/SP7fxbmw+0lnrLLzTZHCW0tvcOYZ2wSSMeAxobVhfzj3D513a+428YhqN77MjE6Lz8Mvedo7vwu68NDlcTL3kEgpJE6gkikHrRyNBPK4fd4jRbLa3YvGYeM5nD3OPuTS8YmG6XI6ogICDXYD+HH9vcf670GxQEBAQEBAQEBAQEBAQEBAQEBAQEBAQEBAQEBAQEBAQRMs5zMbcuax8pEZpHGOZx8gQc/ZWk19btuLXllid0hwBBHFrgdQR0goM/wBDZH9WPyggfQ2R/Vj8oIH0Nkf1Y/KCB9DZH9WPyggfQ2R/Vj8oIH0Nkf1Y/KCB9DZH9WPyggfQ2R/Vj8oIH0Nkf1Y/KCB9DZH9WPyggfQ2R/Vj8oIH0Nkf1Y/KCB9DZH9WPyggfQ2R/Vj8oIH0Nkf1Y/KCCw426ZNHE7kbK/VkZe3mcG6mg4miDp0BAQEBAQEBAQEBAQEBBiubiC3t5LieRsUELXSSyvIa1jGCrnOJ0AAGqkzhYiZnEd3hW8PtNYNs1xZbexZyQbzRDJTvEMbgQWudE0Nc8inAnlXQ3OdET9MPTcL7Z3N2Im86UnZPjNszcd/Y2OatJcNluWK3t7xs7u4kcwaNL2lnJzO4Bwp2rLa51bTiejD3D7Z39is3r9dY/F7NfWt1cNZ7PeSWj2V1Y1jg6vxg8Hgu882XxyjLVvsIiluQW8/fktaWgel6vAlBWO4vW2Hf3FsfaWgl1tC4PJIPBrncg17UFbW+E8DpnxS2wYSHNnbyOoBUnidO1BrchlsbkMVI6yuY5w2S3Lgw1IrOylRxCDdOc1rS5xAa0EuJ4ABBwGJtLeS8mltohDbySvfHGOAa5xP/ABQVzGCzWZnE9kGMs4GOY2Rx9N5adWsbTzVKC+PGWkWPhfj3Ob3Z5xIT+k70cXO/Cqg3G09547OzXtgyVv0pi3iK+gFOJAIe38HoPU4UXFTera01jvDucjgbu1t03LR9G5GYn9vx+Tk/Hjcr7Tb0G3rR9L3Ov7uWnFtpHrMf8WjPdK6nuG9prpjvLefa3Ci+9O9b9O1H/wAp7fh3eL2l7nYsnZ4nbtxJb3V3Ky2ijjILHOcaVexwc3TiTRanYveLfTL2e/xtjc27bnIrFq1iZ69/3T3fVuKsW47GWtl3neezxtY6VwAL3Aek8gUFXHVekrExERPV8n3LRa0zEYiZ7eSJuPMx4/BZG8hmi9otbWeaFrnChfHG5zQRUH1gpuTiszHkuzWLXrE9pmHxdtjc7y98WRldKZ3OfLI81LnPPMXEn4VSvObtOuX1bj21VivjHb+jcXLMOJ5XvuInxhhBaCDq7guKIl36X3JrGId59mDIXDN25jHRv/2U1l7Q6M/HimaxjvyZXLa+3zOqY+Dyv3lt1mlLf3asfwfSa2zwAgICDXYD+HH9vcf670GxQEBAQEBAQEBAQEBAQEBAQEBAQEBAQEBAQEBAQEBAQEEa7iuW2sox/dRXTzzNdI08hceJcG0OqCmPuLua2Dr239lnBLXx8we00+E1w6D0VQSkBAQEBAQEBAQEBAQEGvZlZZcq6xhtJXRRf+Zu3egxppVobXV9exBkt8RYW95Nesj5rqc1fM8l7gPitJryt7AgmICAgICAgICAgICAgICDxf7Umbv8fsezsLZ/JDlbsRXZFQ50cbTJyeRzgKrp8y0xWIbz2HarbemZ/th8z4kW7rmITGkRcOfyLT2y+lcSenTu6XcVpiorRjrflEhpQNpqOlcVJnLm2L3tmLdn0r4Pbuu8l4d4ia7t7q6uYmPtnTMjLw8QSOiYS80qeVoqvQ8S0ztxl8o972K7XKvWvbOfx6u0+l7h3qYy7J/CETfvyLsNUHI5U+ripKdHNNCPvOKB7Xm3in0bG2vx7gf+yxyDXZePKssnyC0s4C6SAOe17y40mbyg0jbpXtQct4hZ+22jaNur+OEXOTe+KOKzEplfUc0ruV72x9NCT1rg3+RXbjq2ftftO7zbTWmIisZmZ7Iu1dzWOYiL8XdyxXJLWHGzRtaaOPLVup0r0tJWOxyqbvbunuHtO9xJ+vE1nxjs7V+M3RbxRRWGQgMDG8vI+IMdWvQ70x9xdlrXOb8sdz4yzdd4m8j7mZr3ZS4njA7oAD9I0s5WM6auLSuvyden6ZiPm2Ptvoa8btb3nwiuOvzjvPyiYeDRQbjx2b9o23dSR5UtkDbiB4JkY+hkJdIeV4PNX0unXitHszeL4r3fR97e4+5xsciNO1OO8Y0+XSOsT+3ZqstuLewzbZ9xmXIX/dCGPv6c4jLjQR8no+tzdCy39Vp+ruvA4uxXY/8A57RO3nM/P5y9L8BNpwZ7M3+4r6Mvs7Aey2jHVb/uJBWQ6UILGGn+Jdn27Z+rVPg033Vz4psV2K99z6p/9Y7fjP5Pdm7dwY/9yiP4zeb79VuXz9Wbb+DlgfBJYW7opWuZIwxMoWuHKRw6lJjMYWtpicx3fFfiR4c5vYufmtLqGR+Kkkd9G5Eisc0dSWguHoiQD1m/3UWm3tmaziX0D2/3Cu9SJj9XjHk5iO4Jo1uriaNaNSSeAAXX0y3VebiH1D9nPw3yuBtbrcmagNtfZOJsNnavBEkdtXnc6Rp9V0jg08vEAaracPYmv1S8P9we5xv2ilZzWv5val3nnBAQEGuwH8P/APHuP9d6DYoCAgICAgICAgICAgICAgICAgICAgICAgICAgICAgICAgw3dpb3dvJbXDO8hkFHtNR28Rqgjt5MVjv00s1xFCdZHDvJAwnp5RUhg6epBLgnhniZNDI2SJ4qyRhBaR2EIL0BAQEBAQEBAQY5bm3ifHHJI1kkx5YmOIBcQK0aOnRBDMGWlynePnbDjoaGOGMVfK4jXvC4aAdTUGwQEBAQEBAQEBAQEBAQEBAQea+POwb7d+yXMxzO8ymMk9stIRUmUNaWyRNA+E5p9HtFOldblbU2r07w2ntPLjZ3fq/Tbo+O6ywSvilY6KWMlskbwWua4aEOB1BC1E1fQNjkYbvbU+ZuclHjcVZDJXV6RG2xdGJRJQ1FR8EN4l1RTilKznpGTn8mlqZvaa6esTE4mH19s3b+X2ZtyyxUNpFeWULC+aO2e4SxyyEyS8nfGkredx5dWmnQt5tbemsQ+acvkW3tybzOc/t4Onx+ax1850UMvLcsH6S1lBjmZ+NG6jvd4LkdZOQEGt3Af/THU/Wwf67EHzj4pbi/qbxAuRC7nsMV/sbWmoLmGszx5X6V6gF57m72u8+T6l7Hw/8AF4cZ/XufVP8AKPwdT4KYA3+67jMOB9kwkRt4SNA65uBV/l5Ix90Ln9t2s21eTU/cvKinHjb/ALt2dX/017fjP5PdxwW6eDeZfaNv7+z8LMh7HUC5lgguXtBq2F8gLtRwqWhpr106V1eXMxRtfZaxPIjPh1j5vm/bm4rSW0FpfSNiAFGuJoAR0jsK0N6TEvpFdzVGr+782S5y1hDbSOhuHzXfeNfDKS4uY5nqEOdroRVSNWcu7Xa1dJiIpjEx06579Huv2bNw5nMYbNDIvMzLa5iEM3Ly1L2EvboA00oOiuuvQt5wty1onL5x9ycPZ2N6I2o0xMdsvV7KwuraZzn301zEQQ2KUR6EmteZrWld15xSmabkB/5eTHOP4bZmDl91rvS8iDDlXwTH2C8xT7+zmAbITHHLCebQhzHngOnRSaxPdlW81nMTiUB2E2Dt6eK8bicfjpte7uorSNhbShP6RjPR86wjarHWIhyX5O7aMTa0x85dC18bmte0gtcAWu6weC5HCuQEEPL5WwxOLu8nfyiGzsonz3Ep6GMFTTrPUOlY2tFYzLPb25vaKx3l8l728dt6bnyUv0dez4bCh1LW0tnd3KWgijppWekXGlaA0HDtOn3uVa09JxD33tfsO1WI1RFrfFg254jeJO25I72HJXNxac4fLa3jzPDICakEPJczmrxaQVxbfKtWekttyPt/ib1ZrERW3w6PqbYu9MZu/bsGZsQYw8mO4t30LoZmeuw049YPSKFbrZ3Y3K5h805/Bvxt2du/h/GHQrldMQEBAQEBAQEBAQEBAQEBAQEBAQEBAQEBAQEBAQEBAQEBBDu4buKz5MW2GOVjuZsT20jcK1c30fV5utBmtppZLeJ88Xs8zx6ULnBxa7qqNCgzICAgICAgIIc9/KL2O0t7d0ziQ64lPoxxMPTzEek49DQgubjLIXz78xh104BolcS4taBSjK+rXpoglICAgICAgICAgICAgICAgICARVBzG4/DLYW5Lj2rNYW3u7rStxR0crqcOZ8RY53HpK4r7FLd4drZ529tRitpiP280rbexdo7ZY5uBxVvYOeOV8sbayubWtHSu5pHCvWVabVa9oY7/K3d39dplvaaLkddEyGJx2QYG3cDZC3/AC5NWvYetj20c33Cgg+yZ/H62VwMjbj/AN2uzyzAdTJwNf8AG33UEHN+IWBwOKushm+9x/skfO+2mYe8ea8obCRVkhc40HK7y0WF7xWMy5tjYtu3ile8vnHdX2ht9Z+SWLHd1hsc5ze6hia2WejXczS6V49atPVaFqtzm3nt0e59v+2dnpr+qXH4rN3OOefaoTI1wJD6crw4/CNfW7Vr5rE9nqt7ZtMd+j688MtvRYLZeOtA9ks80YurueMhzZJrj03EOGjgKhoPUFv+Jt6NuI/e+Ve88z/I5Nrf2x0j5R0/1dSuy1bUbs27Y7k27f4K+/8ALZCF0TnDUsdxZIO1jwHDyLDcpqrMObj707V4vHeHxbvXw23dsu/lgyllI6za49xkoml1tKwHRweKhpNfVdqFp93Zms4l73he5U3YzWevl4om2drbo3ReMs8Hj5ryRx5XSNaREzhUySmjGAV6SuOm1NpxDu7/ALpXZrm04fZHhlsaDZW1LfDMkbPdFzp7+5aCBJcSU5iAehoAa3sC3OxtaK4fPPcOZPJ3ZvP7vk6h9zbs9eVjfxnAffXM6TA/L4pnr3sDfLKwf3oMLtw4Rv8A77E7sY7m/NqgtO4MPIC0PfIHaFrYZXA+ZiDBeXuMvIBDPYXNxCCHNb7NKACOBFQ1BQXAFj7FbY6/hi5eVjmcjHtrr6LnyVqgpZzZy2t3Ri0nu3FxcyW6lga4AjRp7snQIPP/ABzm3bJ4VZkXFtBEz/bm4dBISe6EzOerXDhw4Fdbl/obP2fH+RXPx/J8oWstCOxaa0PpXE3IrLq7rdMM+NNuIqSFvKTpTqquCKdXeptVi2rL2n7Kzr12I3CXV9h9pgEHDl77u3d7Tpry93Vbj2/OJ/c8F932rbepjvif9P5vd1sXkRAQEBAQEBAQEBAQEBAQEBAQEBAQEBAQEBAQEBAQEBAQEBBGyOOtchB3Nw00aQ+N7SWvY8cHMcNQQgxzXkGMtofapJHRCkb7p4qAQKc0pA0r10ogmNc1zQ5pDmuFQRqCCgqgICDFcXVtbRiS4lbEwuDA55ABc40AFekoI11Bk5r2Lup229jHR8nKKyyOB9Sp9FrKcelBOQEBAQEBAQEBAQEBAQEBAQEBAQEBAQEBAQeA/a2u7lmH25atcfZpbm4llbTQvija1hr2CRy6HOnt+96P7drGu0+PT+b5+w9xDDdxSSt5mMNXDsWqvD6FxrxjHm6DcOVxt1BGy3Ac6oNaUoKLipWYc+xS1MzaX0l4IT7jvvDTEPfOy3iibJBbGSIyvdFHI5rHc3O0UA9ECnQvQcOZnbjL5T77Wscu+nxl3fsGZPrZQj8SCMfnc67LUqnFXbh+kylyfxO5Z96NBacCxwIlvbuRp0LXTaH3GgIQqzbuMa3kpKWVry9/MBXyBwCRGFmcn9N4TibRjj085c784lEZWYPDM4WNv5TGw/fCDNHYWMf+XbxM/FY0feCDOGtAoAAOxAQEBAQR8lj7LJY+5x99C2ezu43Q3ELuD43jlc006wVLViYxLKl5raLR0mHyVvf7Ou+cFfSPwdu7OYpziYJIKe0MaSaNliJBJAHrNqPJwWq3OLaPjD2fD982rR9U6bft4tVtbwT8S8/cQsbipMbaSH072/HcMY2pBPI79I46cA37mq46ca1vB3eR77tbcT9WZ+HV9Y7D2XjdnbatcHYnvBFV9xckUdNM/V8jh29A6BQLbbW1FK4h4fmcq2/uTezoVyOqICAgICAgICAgICAgICAgICAgICBUdfFAqK0rqgVHCuqAgICAgICAgICAgICCjmtc0tcA5rhRzTqCD0FBoNwbjsMTHGY8njrXuK97aXc8cPOwDRrXFw5COjRBrX+MXhjFFzzbmx4LQO9Ec7ZgwnShdHzDigw/Xh4S/wD+0WP5Z95Bm+t/w6ltRcWmfsbhhkZCXd+yNjXyV5e8e8gNqAeKDdWt7tXL3kV5a3lpkJ4WkQuinZMGg61DWucK9tKoNwgICAgICAgICAgICAgICAgICAgICAgICAgION8V/D6DfO1JsSZO4vYnC4x05rytuGAhofT4Lg4td1VquHf2tdceLu8DmTsbmrw7T8nxtuDau5ts3z7LNY6azmY4tDnsPdvoeMcgHK8HrBWnvSYnE9HveLzqXjNZy3mxfDXeO9L2KHHWckNg5w7/ACszC23jZX0iCad47qa3XycVdrjzeeic33mmzWcz18vF9m7cwVjgMHZYawZyWdjE2GIHieXi534TnVce1bqlIrGIfO9/etu3m9u8tks3EICAgICAgICAgICAgpyhBWgQEBAQEBAQEBAQEBAQEEbJ5OwxWOuMjkZ2W1jaRulubiQ0axjRUkoPPcH9oLYOYzFnjYI8jAMjKIMdfT2cjLa4kJoGxvHM7XtaO1BL3L44bI27uK927fC9kzNkyJ7bS2tnTPnMrBIGw8p9Ihhq7moB1oEHjdtCXH4HIugv4LPcN6cbZzTW/diO4Dg2k3M7RpLtHN5hoeooN5unf2F23lMJiryOefIbguDa4+3tmNe7maWh738zmcrGc45ig5zM+PWysblbzHQ2+SyxxrzFkrrG2jri3t3t9ZsklWj0enlqgweKnibb2HhLLubBXc9vPlImfQt0Ld5cHuIdV7XsIjBY12rxTzhBP2p4rbcufDpu5chdT9zi7WAZi6ltpoybgxM5yxnIOfme7iwcqDDgfHjZOWzVnh5YMjibrJO5MY7J2jreK5ceAifVw10pWnEDiUGn8UXvHjR4WtDiGulyPMAdDSKPigb3c4faG8PWhxDTaZEloJANIJOIQb/eD9mt8TNmNyrrwbhd7Z9BiA/7Y0jHfd//AIfVQW7k8cNj7e3FfbcvvbJMzZMicLS2tnTPnMzBIGwcvrEMNXVoO1Bs9g+KG1d8RXf0NJNHdWDgy9sLuMw3ERdUNLmVcKHlPA+VBqdw+Oux8Jl7vFll/kZcaaZWfHWr7iC0I49/ICAKdNK04cUHa4TN4rOYq1y2JuG3ePvGd5b3DK0c3hwNCCCKEHUFBOQEBAQEBBwm/fGvw/2VzwZS/FxkmjTGWYE1xXqeAQ2P/G4IPA92fa93beufDtvHW+JtzUMuJ/8Ac3FOg0PLG09nK5B5TnfFDxDzrnHK7hvrhjq80ImdFFrx/RRcjPuKDmXOLiS4lzjxJ1KK3W2d35Tb752WzYriwvWiO/x1ywSW87BWge3Q1FdCCCERI27lto2Iu77KYqTI34dXHWJfy2LQ7iZte9dydDa69KDnpHh73O5Q3mJPK3gK9AQI5HxvD2OLHt1DmmhHuhFdZgfFzxLwTmnG7ivWMaQRDLIbiLTT/Lm7xv3ER6ztL7YOet3sh3TiYb+Dg66sj3EwHWY3F0bz5C1Ue/bF8V9jb3jpgci1921vNLj5h3VywDiTG71gOtpI7UHXoCAgICAgICAgICAgICAgICAgICAgICAgsdE1wo4Bw6iK/fTBlc1oa0NaKAcAEFUBAQEBAQEBAQEBAQEBAQEBAQEBAQEBAQEBAQEBB5V9puO6f4R5HuQ50Lbi1dehla9wJ21rTo5uVB3+LyW2n43EmyuLX2O4jYMOGvYA9vdHlEIrqRHXRvRVB5tteCB32l95zuja6aLE2QjkIqWh7Ieah6K0CDovHDakm5PDXK29sD9IWLRkce5vrCe1/Sej+E5vM0eVBwfhfm/rO8TbXeEjXGx2vhoLZjXNo0ZO8aTcFtePKOdv5KCZidoeJe0IczJsDPYLJbcnvbi+9nyIfzxSu0ljdPC7l9Hk5aud0a0QU3Jvp++Ps05ncD7T2Kea3dFPAwlzA+G4axxjJ15TSvZwQb7Nb9i2f4J4PNMtWZJ81jj7S3ge6kLpJ4GtrK7WjAAa+ZBwPjA7xKpst+7rjBOhkz9k+1hxbLgXLX61PPM4h0TQaOLQNeVB1/imQPGnwrJNB32RFToKmKNBXfBA+0R4d1IANpkQCdNe5k0QPEn/APPXwv8A/wDJ/wCgEFu1beB/2ld7Tuja6aLF2LYpCKlofHDzUPRXlCC7bsTIvtM7q7poZ3uDtpJA0UDn88I5nU4miDkPBRvihLgM1b4K726xzMrefTFvk4rp937Q51HmbuntbykD0ahB6Z4IbRvdq7MfjrjI2WThlvJrmznxxc63bFLy1jaTX1ZA7gg9BQEBAQYb29tLK0mvLyZlvaW7HSzzyODWMYwVc5zjoAAg+TfGH7TWWzU0+F2ZNJjsM3mjmyY9C5uRwJjPGKM9FPSPZwUHgj3ve9z3OLnuJLnE1JJ4kkoq1AQEBAQEBAQEE7CZrKYTLWuWxVw61yFnIJbednFrh98EaEHQjRB91eD/AIsYrxD28LpnLb5q0DWZXHg6seeEjK6mN9PRPRw6FUd6gICAgICAgICAgICAgICAgICAgICAgICAgICAgICAgICAgICAgICAgICAgICAgICAgICAgICDDfWNnf2c1lewsuLS5Y6K4glaHMex4o5rmnQghBwWF8AvC7DZuHMWWKd7Vayd9ZxyzzSwwyc3MHRxvcWgg6ivBB01lsvBWW7cjuuCOQZnKQx295IZHFhjiDWsDYyeVukY4II3iDvOPaW33ZE467yk0r/Z7WzsoTO90z2OcznA9Vno0LkGh8CNkXW1PD+3hyNuLbL5OWTIZKANDe7fMfQjoOHJG1o5eg1QYbv7O/hVcXU07cZLbR3Dua4tLa6uIbd57YmvDQOwUQdtFtfb0W3v6cjsIWYMwOtjjw2kRicCHNp211PGuvFBoMT4QbDxm2b/AGxFYvnweReJLizuZpJmhzacvdue4uZy8oI5Tx1Qam0+zz4XW0ltM2wnkuLOaKe1nlu7iR8ZgJLGN5n0DKnVtNfcQdNvXw+2tvSygtM/amcWsnfWs0b3xSxP6SyRhDhWmqCFuPwn2VuLE4rGZW1kmZhWNixt02aRlzG1rGsp3zXB7uYMHNzHU68UE662Ft26zGBy88cr77bcb4sXIZX+i2RgjdzivpktHFyDNY7LwVjuzJbqt45BmMtFHBeSGRzmFkLWtYGxk8rdGDggW2y8FbbwvN3RRyDNX1s2zuJDI4xmFhaQBHXlB/RjVBz+5fBDw53Flp8tfY98V/dil7LaTy2wnB4962JzWur0mmqDrMBt7C7exUOJwtpHY4+3BEVvEDQVNSSTUkk6kk1KDYICAgIPlz7WXibdPv4th42YstYWMuc0WHV8j/ShgNPgtbR5HSS3qQfNxKiqICAgICAgICAgICDfbJ3nm9n7jtc7h5e7urc0kjJPJNESOeKQDi11PcOo1ARH3j4eeIGD31tuDNYl9K0ZeWjiDJbzgVdG/wDuPSNVR0yAgICAgICAgICAgICAgICAgICAgICDQZrNbktNx4Swx+GN9ib8yjKZMSBgswxoMZLCPT5ySEG/QEBBx3ivv2fYu0n56CybfvbcQwezvkMQ/TO5a8wa/h5EHYNNWg9Yqg47N7+uMb4l7e2a2yZLDm7e4uH3pkLXRezse6gj5SHc3IPhBB2SAgICDlfFDesuydkZDcsVo2+fYmEC2c8xh3fTMi9cNfSnPXgg6LG3brzHWt25oY64hjlLAagF7Q6ldOFUEhAQEBAQEBAQEBAQEBAQEBAQEBAQEBAQQM3n8JgrB2QzN9Bj7JhDXXFw9sbOY8GguOpPUEEfbu79r7kgknwOUtslHEeWU28jXlh/CaNW+6EEG48S/D+2zJws+4bCLKB/dOtXTsDhIfgO1oHdhNUG5y+axGGsZL/LXkNhZRf5lxcPbGwV4DmcRqg123N97N3K+WPA5m1yMsI5pYoJGue1p05iz1qdtEHKX/i7ZWPi43Z1zd46DENxpup7+WdrJGXfelns7nOeGA8oB5SOZBuL98n1oYxo3QLeM4+QnadG1uCHSf7qta+jw4fB8qDY5Tf+ycVc3trks3Z2dzjmxvvYZpWsfE2Whj5gTX0uYUQS9v7o27uKzN5gsjBkrZruR8lu8PDXfFcBq0+VBAk8SNgx5s4OTcFizLNcY3WhnYHh44sOtA78GtUG1wucw+cx0eSxF3FfWEpcIrmBwexxY4tdQjqcCEE5AQEBB+fvjNcT3HirumSYEPGQmZQmvoxu5Gf8rQoOMRRAQEBAQEBAQEBAQEHrP2Zc3mLDxTsLSyme2xyDZIsnANWSRtY4xucDpVklCDx4jpKI+3FQQEBAQEBAQEBAQEBAQEBAQEBAQYMhae2WFzad6+D2iJ8XfRHlkZztLeZjuhza1BQfNW8dh5O33nitj7S3puO+3DdkXOUlub97oLGxHrSSCMRnndUcra9Xxgg9D31fZXGeK3hfibbIXLbKf26O8iErw247mBga6ZoIa89PpdKDRZPG7r3T48bl25BufI4bAwY61muYbKXleaxxgNhLuYRcznlznNFTw6UG08MJtx7c8Us/4fX+aus7ioLCLJ465v395cRcz2tdG551Ne88mmgFSg021sJurxa+mN0Xe7sng8fFfz2eAx+Kl7iOOOCgbJMB/mF2lenjrQgAJ32gsfksb4GwWN7fvyuQtrmyZNkJmta6aQSes5rdB/apPFBp/EPbe+vDzb1tv+HemUyeWtJ7Y5mxupAbGZsrmskZFAAGsbzEADq4UKDpt1Stl+0N4fSt0bJjb94HY6GQoNLvjeFjnfFDKbXzm8Zdo7a2/BBVtrcCzuL27naJD+mNTyRtIFPfQbbwP3pc3W49ybNfnv6nx+IENzhc26QSyyW0oAdHJIPXMbi0F3XXoog5Xwx2du/f+Hzd1k975qxsrTLXVvjrezuC1weyhc+WR1XvZ6YDWVAFDTigy2HinvPGeBW67u7vjd7h29k5MJb5VwBe6skbBMajVzBK6hPUK1QazxX8NN0be8I7zLz7xymVluG2hzthfSia0k7yVn+S14LoyyZzXA83AIO88WN65Db+y9p4zH5JmFn3BLa2c+ZeQBaWrY2meVpOgcARr5enVByVju/E7N3ptmPbW/Z92YjNXbcdmcdfXYvZI3TcrI7mN1AWDnOv/HQPoxAQEBAQEBAQEBAQEBAQEBAQEBAQEBB4zvPHWW4/tB7dwOdgbdYWxw82QtLKbWGW6dK5ji5h0fytYDTsQdhuLbmC2ntXdmd2xirfH5eXG3ErpLWMRue+CB5joG6Ch19EanUoPOdt+HWxbr7OLr25x1tJeXGJuMjPlHta64F01j5A/vj6Q5HNpStOhBKtN07cd4K7HbvDESbmyGTMEOJxPIJZri5hcWRvrIQKclOZxOodQ1BQae+lvY/HDw/uztB2zp7l17bzFsts8XcbYR6JFqS39Hz/AAvjDqQbfK7V2xffacjtb3E2dzbXG3jeXEMsEb2PufaHN757XAgycoA5jqg2+dH/AP03tr/7fuP9SZBqsbtbb+c+0tu6XMWMN+LDHWUltFcMEkbZHwwtL+R1WlwAoKoMWBsLTbHjXv6y2/A2ws3bfZfizgHLELloYWuawaN1e7QdZQYfB/w82LlvAr23J462vLzJw3s1/kJmNdO2RkkrGubKauYYwwEUI11QdR9mP/8AJnC/tLz/APi5UHqiAgIBQfHX2othjG7q/q7Gs5sRm3OjupGg8sd/DVsrXV4d4G8w6yHIPD1FEBAQEBAQEBAQEBBUIPq37M3hlb4HDN3fuKERZDMvjiwscgPOyGvM19BwMzhUV+CAelVH0OEBAQEBAQEBAQEBAQEBAQEBAQEBBCzk+Tt8Lfz4q2F5k4reV9jaucGNlnawmNhcSAA51BWqDwHw/i8btpHJ30/h79L7gzNw64yeZnydqySQVqyNrA5wYxlTQA/eFA73eO2Nz5fxK8Os/DYH2PEi8fmHiSOlu6eFga3Vwc/0gR6IKDPgdrZ+18cdz7kntCzCZDG2tvaXnOwh8sYj528gdzinKeLUDG7Wz8Pjzl9zSWhbg7nCxWcF7zsIdO2SNxZyB3PwadS2iDmMbg/GDw4usvitqYO13Jt3JXkt7i5H3LLaSzdP6zJWvLedraD1eqtdaANx4tbU37u3wit8SbS3k3VJLayXsNrIGwNcx1XuY+Ut0HGnmqg5zd2C8ct9Y202TmsJZY3Ftmt3ZfcMV02RlxHAQXGGHSRpcfS5S3iKVAQdH4mbX3pb732vvXaeLizbsFBcWlxiXzttnuZOwsa9j5PR0DzXyDQ9AQtwbS3xhd83W99u4C03BBn7W3ZmsDcSxRTw3MDQwPhmkBYRy6Hr104IOy8PBvSVl7ebnwmOwPfOb9H2Nk4Szxx8o523ErB3bvS1HKg1XgZtbP7b2zlbPN2hs7m5zF3dwxl7H80Moj5H1jc8CvKdDqg47GeEG58l4bb+23kIBj77NZy4yOIdK9jmPaHRSQucYzJyteYy011HUggbzxn2g94+H8u1LzbNpZG3EAur32yJz77uHCghYCWsq5oe7ncOGnUg7rxJ8PM7n9q7dlwxgZuXbM1teWcN1R0Ejo2BssMhoRR1PudtUGLbVz4o5LPWIyOx8Tt7E27iclcSzxXM0oDTy+yiAegQ+h9NB6igICAgICAgICAgICAgICAgICAgICAg4zxB8McdvCXH37b65w+fxDnOxmYsnUlj5/Wa4HR7DTh75qFNk+Hd3gTk5czuK/3Lc5ZrY7r24gQBjGltI4AXNbVpo7XVByLvs6RstpcJZ7vy1rsyeQyS7dY5rm8rnczomzONQwnoLT21OqDrN3+FODz+AxGLs5pcLNt58cuBvrOgktnRNDW0DvWbRorr0cUGksPBS+G7cJurN7uv83lMK95jbcRxMhcx7S0NZGz/AC/Wq52vN7iDab48K3bg3LYboxOcudvbgsYHWhvbZjJRJbucXcj2PoNC408vDgg2N9sGO68Ssdvg3zmSY+wfjxYd2C14kc9xeZK1B/ScKdCBidgxY/xEzm8xfOlkzVtBbOsTGA2IW7WNDg+tXV5OrpQUs/D+C28RspvZ166R2SsGY+THujbyNbGWHn561Ne74U6UHitzgfBvGYrMuxviTdQbYkdO+42pbXbWd5IK1hjZTvXMcQG6N9IfCI1Qen/Z2xN/i/CHBW99C6CeQT3AjeCHCOed8kZIPDmY4FB6QgICAUGkzW0dv53b97gclALrG3xkMzHGrg97y/nY74LmPNWnoKD4w8W/A3c+wruS5ax+R2293+2ykba8gPBlw0eo7or6rujqEHmtEVRAQEBAQEBAQEF8UUssjI4mGSSRwZHG0FznOJoAANSSUH0l4K/Zlnllg3Dvu37uFhElngX+s8g1a+6HQ3/u+n4XUaj6WvbG0uBbtm9FtvMyWENPKOdleUdvkQSggICAgICAgICAgICAgICAgICAgICAgICAgINBuLemMwOWwmLu4LmWfPTm2tH28XeRse3lFZnVHI39INdelBsZc5h4svDhpb2FmVuY3TwWLntEz4m15ntZxLRQ6oJyAgICDnrzfOGtN72OzZWTnLZC1fewPawGARRlwIc/mqHfoz8FAO+cMN9DZXJP9Lmx+kufkb3Hc8/d05+bm5q9HKg6FAQEBAQEBAQEBAQEBAQEBAQEBAQEBAQEBAQEBAQEBAQEGgn8Ptiz5T6Wn2/jpMlzc/tbrWIyF/xi4tqXdqDfoCAgIBQRcdZexwvi5ufnlllrSn+bIX09zmQZ5oYZonwzMbLFIC2SN4DmuadCCDoQUHiW/wD7KuzM66S825IdvZB2phY3vLNx/ZVBj/wGn4KDwTdn2evFLbjnvfiXZS0bUi6xpNw2g64wBKPdYoPOri2ubaZ0NzE+GZho+ORpY4HtBoUViQEBAQEGww+385mrgW2Ix9zkJyQO7tonynXr5Aae6g9d2b9lLf2YdHPnXxYCxdq5shE90R2RRnlH+J48iI+jPD3wU2HsZrJsZZ+05QCj8pd0kn148mgbGPxAO2qo7xBBymN9u9k9MM9luY7nUc1e7r6PEU48UE4ICAgICAgICAgICAgICAgICAgICAgINJvjJ3uK2ZnsnYvEd7Y4+6uLaRzQ8Nlihc9hLToaOHBBxsG99xv8ADvB1w058Yl957R3bOXvmgkHu6cnRwog1u8vEfdWJ8AsXvKznjGdubXHTTTPiY5jnXPJ3v6OnKK8x4INTu7dvjvs7Cwb3y9zirrDB8ByO34IXNdDFO4NAbO703PBcGk81AeghB1/iBvjN4rc/h/aYqVkdhuO+dDfskja5z4eWNzQCfUPpngg4fe0G/nfaLw4xV1jI712LnOIdcxTOjZbDn7xs4Y4F0nNzcpbQUog98j7zu294QZKDnLdBzU1pVB5Lkt2+Jm7d75vbuxbqyw2M20WQ5DLXkXtD5rqQV7qNhDmhraEHTo46gIJG499eIOz9gWH05DYXu+ctfsxWLjtudtq6SZxEUkvNy8Gtq6lBUgaaoIMu7PE/Y24cBHvLJWGewO4btuOfPaQezy2d1N/lUpTnj46kVoDw0qGbcH/AOpna3/9iuvz5kFrv/1Ss/8Atf8A/mig9eQEBAQEBAQEBAQEBAQEBAQEBAQEBAQEBAQEBAQEBAQEBAQEBAQEBBDxVvcQW8jJ/XdPM9vpc3oPkc5mv4p4IJiAgINdl9t7fzMZiy+NtchG4ULbmGOXT/GCg4rKfZ58H8jUybeit3E15rWSaD/ljeG/cQaG5+yf4US17tt/b9Qjuagflsegij7IvhkJC72vKFhFBH38VAeuvc1QTbX7KfhLDTvYL25px726cK/NiNB02J8C/CbFFptttWkj20o+6Drk1HT+ndIEHa2ljZ2cIhs4I7aEcI4WNjb5mgBBmQEBBrszaXdz7D7Np3N3FLN6Rb+jbXm8vkQbFAQEBAQEBAQEBAQEBAQEBAQEBAQEBBqN34mfMbUzOJgcGz5CxuLWJx4B80TmNr7rkHz7HvTcUXgreeHh2dmDuOxsZbG6pbn2ZsLT6U/e/C9A6NaDU8NNUG98RsXlJPsu4bHx2c779lnimvtGxPMzXMEfMDGBzDlprog6v7Q1neXngvlLa0gkuLh/sXLDExz3mlzETRrQToAg13iRZ3s26PCR8VtNIy3vw64cyN7hG3kgFZCAeT/Egt8TJr7bfjBtje02MvL/AAMOPuMfdS2ELriSKV5kLS5jdaHvBT3UHsUUjZImSNBDXtDgCKGhFdQg8Rjy2V8LfEPddxkcFf5PbW6LhmRssjjYvaHRz8rjLFKwEctXONNerr0B4oWGd8R/DjD5+DbN3Hc4rJMvZdt3noT3Vm2rXtbykOHeMcDTR3GldKhq9rYrwjym4cVbYTwzyzLoyNlvLu7ZcW8VgWEEPe+WUteWvA0HHorwQdD4lXF5tvxi21vS4xt5e4GHHXGPuJrCF1w+OZ5kc3nY3Wh5xT3UGDeGQudr+OOP3neYu/u8BfYP6PbcWNu+4dHP3xk5ZGM9IejT+wKD2pAQEBAQEBAQEBAQEBAQEBAQEBAQEBAQEBAQEBAQEBAQEBAQEBAQCgiY1146B5uwRIJpQ2oA/RiQiPh+BRBLQEBAQEBAQEBAQEBAQQMs/It9j9iBPNcxtuaAGkJrzk1/uQTwgICAgICAgICAgICAgICAgICAgICAgICAgICAgICAgICAgICAgICAgICAgICAgICAgICAgICAgICAgICAgICAgICAgICAgICAgi428fdwPkewMLZpYgAa6RyFgOvXRBKQEBAQEBAQEBAQEBAQQMrkZLL2PkjEntNzHbuqSOVr61cKDoognoCAgICAgICAgICAgICAgICAgICAgICAgICAgICAgICAgICAgICAgICAgICAgICAgICAgICAgICAgICAgICAgICAgICAgICAgFBgs7uK6jdJGCGtkfEeYUPNG4sd90IM6AgICAgICAgICAgICCLfX8Fn3HfBx9omZBHygGj31oT2aIJQQEBAQEBAQEBAQEBAQEBAQEBAQEBAQEBAQEBAQEBAQEBAQEBAQEBAQEBAQEBAQEBAQEBAQEBAQEBAQEBAQEBAQEBAQEBAQEBAKCNYOszC82gAi72TnoCB3gee84/h1QZJLq2jr3krGU1NXAII781jGgVuGmvDlq77yDC/cOPaaVee0NQYzuO2pURPP5PvoLf6jH7uQO1w95BR25WD/oj8se8gDcsZ4Q18jx7yCv8AUbf1H/N/wQV/qJv7ufyh7yC8bitjxieOvh76DK3OWBNCXN7S1Bmblce7/rNHlqPvoMzLiB5oyRrjxoCCgjZF2OHsvtoBrOwW1QT+mNeQinA9qCaEBAQEBAQEBAQEBAQEBAQEBAQEBAQEBAQEBAQEBAQEBAQEBAQEBAQEBAQEBAQEBAQEBAQEBAQEBAQEBAQEBAQEBAQEBAQR58jZQaSzNafi1qfMEECbctiwfo2vefJyjzlBrrjd7gS2NjGV4VJcf7gggT7nvZQeWV9OkMAb95BAjv7lsbmt5ywue5xe7iXuLj90oMMl/MADRoI6dCEEiO4L2Ne7QkdSC/vxTTgEGOa7LGFzadQBQR57o0B7wmpAp5UGZsUFBzPe7pGqDHcckYa5hNagEE/3oLre8lEgaT6B4jigmi6HXRAFyAePpdRQXi5jrRBcLhrqAGh6AgNmYSeApqgsleJe555XN7qRssYB+G3ggks3LLFIY/aHFzTqHivHyoJkW7DoHta8dJ1af70E+33JYSjUOaer1vvIJ0OQs5qd3K0k/BOh8xQSEBAQEBAQEBAQEBAQEBAQEBAQEBAQEBAQEBAQEBAQEBAQEBAQEBAQEBAQEBAQEBAQEBAQEBAQEBAQEBAQEBBFuspY21e9maHD4A9J3mCDTXe6nkEWsYaPjyan3Gj30Gnvs5dvae9nc7T1WnlHmCDVSZKQFoa/lGnRx7EGeWaN7Q11dTUCvSghzXMULxHGGmQ9evDrJQW97M7/ADJuWvQ3oQUiZFqG80hqSaVNKkngPKgt9pt4jRzQHV0qgq/JsHSOtBYch6If3jAPik+kgwvyDXtILqVQWtyFsKCVrqjpaaoM/wBK2AAcJ368QW8PMUGB+XtX8HOfroXAAILW5SMO5uYCnRVBf9MsroR18UF4zTfjCo6jqgq3NAnVwPUgyNzA6SB1a6oMzMq3jzcdAgulvIphFV9O7eJB06hBfJf2bz+lAeR00184QUZPj3ad00UGhrT+9BjkubdlO7LmdR5uYIJFplHhoDpKkH1Trw7eKDd2uXuo2c0crmgioYfSHmKCZZbyhfRs7ewkDlI8oKDd22VsLkAxzNqfgk0P3UEtAQEBAQEBAQEBAQEBAQEBAQEBAQEBAQEBAQEBAQEBAQEBAQEBAQEBAQEBAQEBAQEBAQEBAQEBAQKoNTf7jsbYFsZ7+UaUYfRB7XcEHP3+5L6YEd53EZ0DI9CfK7ig0M2RmDi2MeqKl1Ags+lDy+kBXr6PMgjGR8xL5K8p+CdCQP7kGCWb0W9A01OiC6a/IIcx45m9J4IIMuQdzlz+Uu4VqagIMb80GatAJ6eZBiudwzn0WTOEXEsbpqeKCE7KPBq1tS7i49faSgxPy04NSQ09aCO7MEf9QeUII5zZrQvI4kUQU+mQAAfv9KDA7NkuI5jp01QU+mus9NNT0pgWSZd3okSgV0pUaIL2ZR9aiQV6q1+8gr9Ky6csmnHo1KC8ZWfiHdFR7iGV7M1OATWtOIqgzR7hlFHU85ognWm4Y6u76vqnuyBX0kEq3zwqC7UU4dZQTGZS3e7oHxq6oJ8GQhp6HIfi0pVBKblmADmpUcP+CCbDk2PFR0oMxlgl1c0Enp4HzoLO6DDWCYxu4hrjog2FpuXK2JAkHeQjr9Jvn6EHRY3dWPu6Nk/Qv6zq3zoN01wcA5pBaeBGoQVQEBAQEBAQEBAQEBAQEBAQEBAQEBAQEBAQEBAQEBAQEBAQEBAQEBAQEBAQEBAQEBAQEBAqg1OS3JYWTjGCZph8BlKA/hO6EHMZDO3144iSTkjPCJlQ0A9fX7qDWm4AFK1pw8iCFcXHMdCakgBBB9rYyUjnrprrWhrwQYJslC0kjQoIk2ZFDRBr5coOPMadCDBJfuIJ5qjoqUFrZLmXSJjpCTqGBzimEy2VrtTc92OeOxeKjR8tGDhp6xV0pqbOHw6zEvpCSK3A0LXucXcw0dwB0rwRUqPwuZqbrKceLY2HQdXpFXonVNj8PdsRgCe6nlp2taD9wpmPIxPmyDZ2wojV1t3h6eeRx95TUaWZmM8P7fVthbjrqCfvlNZoheJtjx6iwtRTrib/AHprk0wtOU2U019itQeNe5Z7ya5XRCn05siv/lLWp/7mPU+ZTXJohacvsRwHNZWhPbCz3ldcmiBl7sKTRtjaUPGkTR95NcpohY6z8OZ6c1jbDqoC37xT1DRDG/a/h1c0LYAwGtO7kc37ius0Iz/DTZM1TBczxHoDXhw+6E1R5GmfNCn8H7NwraZdzT/3kYP5pTNUxZCf4V5a2Dy64jug8Ftu2Nzm8sh9Vz9KBg6UnCxlrbnYO87Q1NmZmilXwva4V6aDimlNTUzOyVo7lubaaEjT9IwtUmsrqhbFmASQSW6UHVVRllKhzDxqX1oONeKCfbZ4gDXyINnb55poeanRVBM+koZnNJcRI01a8dqCe3KTctSOb4zmaV8rSgy2UhbC19daVa4dIJQbyxzF1akOheQOmM6tI8iDpsfuSzueVkv6CY6CvqE9jvfQbeqAgICAgICAgICAgICAgICAgICAgICAgICAgICAgICAgICAgICAgICAgICAgICAgICDDd3ltaQma4kbHGNOZx6eodZQcbmN0XV2XR25Nvan3JHDtPRXqCDQvuQ0UBo0aDrQRJb0N6RxQQpckOh2g4lBrbjJl3B2g1qg10uQPNyN1dXgEFbe1y97zez20kgGpc1poPdViEmYhs7LYm4LkgyRezg8XSnlAHk4/cTBlvLTw2xUQ5r+9dIePdxDlHncr0TEtlFh9m2FC22Y9zdAZXF/3DopqXDJNuzE2TKRd3CG6ANDWj7lFMrENReeJFu2vdvDzx0FVBrL7fuRjk7uNrnkta8cAPTFR5kGpuN37jlryN5es8UwIbsxuKX1pjr0AaK4GJ8ubkoPaXilTpomBH9gychq64kr0jmKYgyqMFdPFXPeSOskpiEWu2/O4n1iRxNSrgWf05KBXldXtqPOgsOAlB1YfOVBacNO31eZvVqf7kFhxl43QOfp1E/cQ6qGLKMGksg8jimDK9lzuGPVlw/ToTEGUiDce67c0E7jTpKaTLeYbeu5pfaRLLyi3gfO0gcSyno6pgyl2fi3kY6e025p0loUxK5bq38V8PcDu7xgAI1DxzD7oViZgmIZ+98NsxrLb24e/iWVjqT+KQrrTRDBP4abTu2Vx146KuoY53OPOKFXVEppmGpvPCbMwsMlhdRz6UMRND/hJCs4T6nPXmE3PjHEXVhKxo4SBvM06dYUwuphhyT2EMNWuHEHQ6dYWLJsbbM0+FQDiUG6sc0wQGIn0SKBw6+ooNhBlG6VcgnxXrXNoTUEaoN7id1XVmWMlrPbD4B9YD8F3Z1FMjs7HIWl9CJraQSM4EdLT1OHQgkICAgICAgICAgICAgICAgICAgICAgICAgICAgICAgICAgICAgICAgICAgICAgINfl8xa42AySHnlcP0UI9Zx/uHag88zGZvbyfvrp9af5cLdGM8lfvoNbLdGhLj7qCBNf6GnRxqg11xfPdogjNdcXDwyNpc46NpXVBvMdsXITNEt5I21jPEv1eR2N99XCOgsNr7asGiR7Tcvro6XQfkj+9MmE6fcNnbM5IQ1jG6BraAfcUyrnslvxjeZsbgXdiDRXG7spPURxEU6XE9KDWyzZa6NJZnBrtaM0+8mBSHDSSOJeHOJNanX76o2VvtiV2ojAHWdK+dBPh2tzj0pW1BIqangaIJJ2wxo9cOoOjTj2KC+LARjoBHX/brQS48Naho/RBx6SelXINwbC8ClNdAOhQbCPCW8ba91zkdLutZC42vQ1jWjqACmZFox0cpIe0GutCAmRhuNvwj0mCnYkiI7BMLacqgju28wdFUGJ+3GdLdfvoMD9tRmlGoMD9st6GnyoI527QuFS0cCBUV7NOtERn7cJbpGT2gcArBhrrrbUnxCGnTmpw8qphrJsLLC6oJaR8VQUhu85YkdzcODRwBKmky3mP8TdwWZAuGd60ClappXLq8Z4s465DYruPui71ubUeYhTMwJlza7Jzo53sZDLJwmi0r5RwV1ppaPJeF93HWbEXgumUqInUDvJx19xXpJ1crPFlcdMY7uF0ZB5SDUAFJgiUi1ywFKk04daitzb5M048wQbS3yIIB4INrjszPZTtnt3lsg9YfBcPiuHSEHoWB3Ba5aElv6O5j/zYCakdresINsgICAgICAgICAgICAgICAgICAgICAgICAgICAgICAgICAgICAgICAgICAgINflstHYx8oHPcOFY4+jyu7EHC5G4nmnfPM4vmPFx+4B1BBob13JGSRr0VQaS5vOYk1qUGCG3ubqQMja7mdoGgEk+QIOkx+yuWkuRl7pnTGyhefL0BEbpt5i8bH3dpE2M8OalXmnW46qmGpyO6o4+bmd6XQOJUVz13uHIXDiIG0BGjne8EEB1rd3LgZnufU6iunmQTbfBPqCG+6dTog3NptxvKHP4u6AqJ9vg4g8ClFDDaNxsLG8sMY4aGmqouFk6vAqC6Cza5pLOXl5nAkfGBPN91BIFgacR2BA9jIcgvFqOoIMjLYNNaIJHdVFFRb7F5NVBcy0DTU08iCr4mkU61Ri9lB7FBabRvUNUFPYm9SC11i3pGqCx1gOgII1xY27CzveUFzw1hNPXPCnagyGwHSPIrkR5cRzj0SD2FBrrrBNOksY/t1Jkai82qx2sYAJ+CUTDQ3e23td6oAQam5wDhWrOY+8g17rK/tS4wSOYCdWEkhMCfjN453FvALnPjFDykkj3FNJl2mN8R8NlIhbZaAOqNedvA9h4pmYXESZDYuHyTfasLcBjiCRESBr2HgfdVzlMOVvMdlsVMWXkRa5vrEV9w0TAz2mR5uWjqacOhRW2trzUAuNDwQb62uJLW3ZdwPLZYiHBzTQ1Qeh7b3NBl4A0jku2D9IzoPaEG8QEBAQEBAQEBAQEBAQEBAQEBAQEBAQEBAQEBAQEBAQEBAQEBAQEBAQEBBByuSbZxANo64k0iZ/eewIOXn55JTJK4vkJq5x6Sg1t4xgrzDXoCDnb+OWWpPTx8iClhtWWR3f3X6C2OvMfXcD8UdHlKDcMuMdjIyyzYI9KOdxe7yuKDS5HcbiSGuqOpqDSPur+56eUO406kF9vh5HmpbVzuk6ojc2+A5ADIBU9ARWztsQwCgaPKelBNGPc0Va0HyIJsVr6A0pT76C9lvQ1A16EElsDgKE0QZBE3pNUFILWKFvKwEguc7XXVxLj90oMwZ1NQV7h54NJPDgrgcrubxM2HtkvZlsxBHcs42kR76evUY4uZzeHwqKDzTNfap27AXsw+HubxwNGy3D2W7DTpo3vXU8oCDj8j9qXe0zv9hjrCzZ+G2WZ/wCUXsb/AMqDSXH2i/FSYENyMMAPDu7aHTyF7XFBG+v/AMWK/wAa/wD3e2//AA1BLt/tG+KcXLz38E4b0SW0Wvl5AwoN7jftUbyhP/qGMsbtvR3Ylgd5+aQfcVHa4T7VG07ksZl8VdY9x9aSIsuYxp0/5b/M0qD07bG/9lbnawYTL291M4V9m5u7nHlhk5ZP+VXA6Q20nSwq4FDD1hTAwXFjFOI+ckd1I2RlNPSbwqgzCJvAtBQUdat4g07Cgxutq6ObUII82OYdWio6kGunxLXVq2vag1tzgmO+Ag1F5twa0b1omGivNtkV9Cg6uKuTDS3O3yDq2hr6Lu33ERbaXObxcodBI4sB9VTC5dbjd92d7E20zMTZGjQc41HRp0hOyq5LaNrcR+1YWXvWmpMQ9cdPD4Xuaqo58OuLR/dztIIPKNKD/tUV0WNvRc2rrUupJxjPQewoJ2Furi2uudtY5GU04HQ9CD1LA5uHJWzTzAzgVcBpUcOYf39qDaoCAgICAgICAgICAgICAgICAgICAgICAgICAgICAgICAgICAgICAgIMV1cx21u+aQ0awV8vUEHJGaa5mfdS+k9+jG9AHYgsmZxFUEKW2dK7la0klBWOwtrc96+kswGnDlb76DWZW+eWnX3Qg5S5mu7iRzWkhvxkFYMVV3Cp6+hBt7bFMAqW69aDZwWQaRQUHYg2Tbbr86DM2HoHQgzxxUIPQgzNYToAgzR2krvg07TorgZ2Y8/CdTs4q6TLMLGIcalMCywxzLaJzX0eXSSPDqHQPeXAa9QKDjvEjxi2hsOHurx/teXe3mgxVuR3pB4Okd6sTO12p6AUmTD5g3z48+IG7HSRG9OKxj9BYWLnRgtrwkk/zH9utOxYzI86qVFUQEBAQEBBWpQVY97Htexxa9pBa4GhBGoIIQes+Gn2h94bbvra1zd3JmMAXNZPHOe8uImcOaKU+keXjyuJB4acVYlH19i8rjcrj7fIY+4Zc2V0wS287DVrmO1BCyyLclj/AGv2bkcGdxOyZ1RXmDK+joRxqgkm3iPRREWm1aeBTCrTavHDVTAwvhcNCKJgYXQtPFQY32gNUESawaa6UKCDLiWu40KDVZHBRlnM1uo40VHPXmEGtW0I49KI0d7gzUkDUcSNEGKwv8pjJQY3ksbx40UwOjiyGJzzKXIFvfFtO8HBxHDmHT5eKZXDV3FlPjpeUkgjVtDUEdBa7pCDaWOVDgBL64p6Q1qg3u1crNBchjSA5pMkFeBPwmeQjVB6lY3kV3bMnj9V3EHiCOIKDOgICAgICAgICAgICAgICAgICAgICAgICAgICAgICAgICAgICAgICDl90XxkuY7Jh9FlC+nx3cPMEEZlI2ADWmjQgta10j+UH3ffQZ6MiYWt4n1ndaDWXbidKU8iDUzWD5nVdrXo/wCCDF9FBoB5aGtKIM8FmBqgmx2tKaIJMcHA0QSmRPJo0VPUEwJcWPkPrUaO3istJlKjsYgfS9I/cVxCM4axg0AaPMmVwoZ4hpWp7FMi03PU3zlTIxuuJPjUHYFB5R4v+LE2xcGLW3cJtx5F0xsmPPO2GHnP6d47K0Y08T2NIUHyPf397kL2a9vp33N3cPMk88ri573O4lxKKjoCAgICAgICAgICD1nwO8YJdpZEYbLyl227x41Ovskrj/mt/wC7Pw2/4h01D6quZprmO0ls5eaMyxyF8b6NdFxqCDRwI86DYsu5R8Lz6pkZm3vxm18iuUZW3UR41BVyYZWua7gQfIgo6KNx1br18FRidaA+qfcKgwvhe3iNOvoTAwPhadVBGntgWnRBrLnGscS7l4oNPeYamoHbRBoL3E8RTXrog0lxjXxv5mAgjWo4hUTbPKc0RtcgC+I+q8es3tBKgxTwOtJA4O54nmrHt4H/AIoNvjbprRHOD+lgeJNfhNr0IPSdvZAQXQhJ/QXVOTsdTQ+6NEHVICAgICAgICAgICAgICAgICAgICAgICAgICAgICAgICAgICAgICDHcTMggkmeaMjaXO9wVQcDBdG4yRfK6rnc0rvL1fdognDne/QeQdACCS0CNvK33T1lBjdV3aUFvstTWiC02jepBHuoAOVoA6SgoyAcacUEuGzkfSjfd6FYgTocfGNX+keoaBZRAlNZHGNKNHmSZFrrhg9Ucx8ymoY3TvOladgUyqznPTqetRFC8DpQwsMn/BFwsdIaIPiDxV3JPuHf+Zv5JTJCy4fbWfU23gcY4wB0VA5vKSoOSQEBAQEBAQEBAQEBAQe5+Ani3f211ZbMyb3S2s8rY8Zcn0nRVOsDutjvgn4J7OBH0tzUVVXvEwLhJ1pgZGy06dVBmZdvHwqjt1TIkMu2n1tO1XIztex49Egq5Fr4Y3a016wqiPJaHooVMCJJB0UoelQRpbZpGo1Qau8xbXNJDajpQc9e4sivo6KjRXWLo7m5dDrTrogixudGHQTgmFw/7CFBjhlNrIKemw8BqAR2dqDv8NfxzWEDmP5ntbRru1p0UHpFjctubSKcf9RoJ7DwI86ozoCAgICAgICAgICAgICAgICAgICAgICAgICAgICAgICAgICAgINPu25FvgLp5p6QDNfwnAH7iDz/AG/O+W/le8/9I0H+IKDqIxyM1pzHiqK1LnU6EGeONBIbFVAMIQQbyEd60U0p/egutomd4OYVCo2RLGAVPkAWUyMZncfVFB28VjkYyT0kuKgoT0V9xFWFyC0uKCwu7UFC5BQoPhff2Hlw+9c3jpQWmC8m7uutY3uL43f4mOBURz6KICAgICAgICAgICAg9G8AcBPlfErHzMbW3xYfe3DjwAY3lj93vHtRH2AOxVTpQVFQgAkILg8oMjZSgzMl1B4dqgksun9OoVGdkrH8Dr1FXKKvY14o4e+qI8lnp6OtOgqYEGWEDQ+ZQa67sWvqaINJfWLWipbUcCEGgv8AGNcCAOPq+VUaSaNwrC70XA6V0o4KDaYW4nhtgeBDnaeQpgerbDvnXeFdzf8ASlc0a9BAdT7qDo0BAQEBAQEBAQEBAQEBAQEBAQEBAQEBAQEBAQEBAQEBAQEBAQEHLeIzi3bw7biMEflFBxe13huUoR68bte1tHIOrJJIaBqUEiKLUffQS2RoMwaAEF3LVBGu4SSxwFeIP30GNsNBXp6FcC6igpzUQWufoirCalBaXILSahBTgUDpQCiPDvtEeFtzl4W7sw0JlvrWPkydswVdJAzVsrQOLoxoetv4qD5oUUQEBAQEBAQEBAQEEvFYvI5TIQY7HW77q9uniOCCMVc5x19wAaknQDUoj7D8JfDeDY+3RbSFkuYvCJcncsrylw9SJhPwI6kDrJJ6aKq7iiCnkQVQEAHqQV6UFQ816kGZkiDO14QZ2XD26HUfdTIzsla/sPUVchJE14oR7vUqiBcWpb2t+MpMDWXdpzModVBobmx5S4e6BRBoM1jyGe0DgNJPJ0IKWNu4WUZdxPM6nTQlB3vhmXi3yDCfREkZA8rTX7yDtUBAQEBAQEBAQEBAQEBAQEBAQEBAQEBAQEBAQEBAQEBAQEBAQEHOb/gMu3nEcY5Y3/dp/eg89sJW21zDLTlDHip/B4H76Dtrdod6Q1HwT1oJ0UdKdfSgkMbQIMgCC4NQHNBbRBgLKKjE8aKDC6g0RWMlBaT2oLelBXQoin9giqcEFC4D3URjfIg8U8T/AACx+almy+2THY5OQl81k70beZx4ltP8p58nKT1cUHzznNu5vA3rrLL2Utlct+BKNHDrY4Va8drSVBrkUQEBAQEBAQEHY7J8Kt27ulY6ytjb48kd5kbirIQK68nwpD+KPLREfTvhz4Yba2RaVtG+1ZSVvLc5SVo7xwOpYwa92yo9Ue6SqO35qoq6tUFECnuIiiKaIK1QK04IKh2nFBljegzteEGQO/4IM8dx0P8AccqMxAIVRDubUUJYNOkdSTA093bA1IGqxGju4ByvjeKtIIPuoILIgyDlHBoAAPHREl2Hh3HywXzut8Y8zSf70V16AgICAgICAgICAgICAgICAgICAgICAgICAgICAgICAgICAgICDUbriMuCuYwaFwoPKg8tHag7Tb1026sW1NZYvQkHaOB90IN00U4IMjAT0aoM7WAcUFaIKEdSKxvbqqjBI3qQYHt7FBHcKIq3pQKoKVKChKCxzh7yDE6SnHzoMEkgpXqREd8o1AQarL2GLyto60yVrDeWzuMUzGvbXrHNwPag8t3F4BbRvHPkxNzNipXVLY69/CD+K8h//Og8/wAt4EbvtC42c1rfxD1eV5ikP+GQBv8AzKDl73w/3pZf5+Huf/DZ3v8Ap86K1cuFzMJpNYXEZ6nxPb98IMPsN7zcvs8nMOjkdX7yDPDgs3NTucfcyV4ckMjvvBBtbLw83ld8pjxkkbXfCmLYqeUPLT9xEddhvAnK3Ba7KZO3tYyQSyAOmfT3eRo+6g9N2t4TbCwz2SutfpK7adJr4iUAg1qIwBH/AMpKo9Igu2NAY2ga2gDW0AGnCiCbFcE9IogkxS1GiDM2SqKvr7qCqCiB2IB4aICCv30AE1QZmPQZ2OCC8FBljlLdD6vUgkVDhUGoPSskQLy3FC5o8oSYHN5sxxBrBTvJNe0NHE+6sRpZJPRoDSuhCDutiR8mOlrxc8OPuhB0qAg4rxd33e7K2c/K4+2Zd5Ke4hsrGKWoiE05IDpKEHlAB6eKDd7WdueLB243bLZHNOc7vnWPO231ceRrO99KvLxQbh0sbCA9waXGjQSBU9QQVc9jGlzyGtHFxNB91Aa9r2hzCHNPBwNQUFHSxte1jngPd6rSQCfIEF1UHC+Mu+MntDw+yGfwvcS31pLAwNmBkjAlmbG7ma1zTwd1oO1tJHS2sMr6c0jGudThUgEoL5JoowDI9rAdBzECvnQa3c788zAXz9vCA5kRk2IuyRB3lR/mEEGlEHE+J29937O8MLPOBtmdx81nDfgsfJa97MAJu7Aex3Lz15fS4IOo3nNvVmOsnbTFkb113EL328uDPZC13ed3ykfpOblp7qDoagAk6AcSgoyWORvNG4Pb1tII+4goZohIIy9okPBhIr5kF6AgICAgICAgICAgICAgICAgICDXbhdy4qU8NWjzuAQeW3UYbcv5eBJNOqqCdgsl7BetdJ/kyehN2AnR3uIO8YAaEGtdQRqCOtBKiZyjt61RfRQKaILSgscOKKwub169SowPb2KojyN6arEYSD/xRVp+6gV1QWlBicQgwPeR0e4giSyEaVREKachpp1INfNddANB0oIM18ADTz9CDXXGQDdK14UCCBNlWtcaHy1ViEmWumy72k+lWnWehZaWOpBlzZ411rrVXSmphOddSnP5aJpNS0Z01r0jtTSakq13CW6E0Fek1WM1WLN9Y50PDaHToUmGeW8tMoHDTpUG5trwEVrw60GzgudBrx1QTYpq8PdQZw8mldUVkBHuoK6+RApogIKVQVQBX3+hBe13VxQZmOQZWuQXg9KC+OXkPCoPEILrieKKF88ruWJg5nO7FlkcM7vcrlPRbyd86jWjXlYOAWEzgiGPJ2AtLjua1GhWcwxicu42cB7DLT44/NWKt+gIPE/tS4OxutqYnIzGX2iHJ29swMlexndzk89WA8pd6Ao6lR0IMPjTtzHbe27sTF48zOtYt1Wbmm4mkuJKv7xxrJKXOOp60G18dgDuPw0qK/8AzJb/AJzEGo8bLUy+IOHfu3HZLKeHTbF9bbGtlewZDvCea5bCWuI5A3l18nwkG78JL/wosbHcEuxZbpptmie/w92+4DoBGxzm93DP6rXGtSK68egIPJdtnYO69sXO4d4Ozd3vfKPuJYcpaWt/JHZuD3NgZamFphLG8oNP8PQg6/P763qfsyR398+4stxzyMxdzcytfDPye0GPnPMGu5pIQAXdpKDUeM/gltfZ3hTPksLNdxX8T7RuUkdcSOjveaQNJliJ5KiRwe2g0QfSmP8A/IW37Jn5oQfOW6rPbh8RtzyeLGHy+Rs3yt/pq4tmXMllHZcp9T2dzeV/Dm7aoOrzE+zJfs5Z8bOv5b/DR2kzWy3EkkkzHlwc6OTvaOaW8w9Gg0QanxVqfs0baJJJ7nDVJ1P+WxB0X2kSf6R25Qkf/MOP4GnwZEFvi/7buPxA2f4eG7mssJlm3N7mDbvMck8dswubDzj4J5HVHbXoQdTsjwj2jsjJ3d/gDd20N1C2J9hJcySWzS08zpQx5PpnQVcTQcKVKDxXduO8CpsbuC9xl3mMruSI3M9tuKEX9y2K5aHSMjbcMb3JjYSGkno15ulB7l4SZnI5rw129k8lKZ764s2G4nd6z3NJZzO/CPLU9qDrkBAQEBAQEBAQEBAQEBAQEBAQa3cf8FuSOIaCD5HAoPMMg4Mn5z6hFT1+VBbpXhp0hB1e1MuKNsLl2laW8h1/wH+7zIOsAoiq0QEFrkRYUVYRogwvarEoxPj7NFcCPJF/2rEywlpCKtNfeQWO6+lBgfVBHlcePSiNfPJQcaoNXcygV6R0hBqLi7pwPR9xBqLq+qCKkjqWUVmUmYhp7m9dqQdemq5I2pcc7kNVcXrq6nh9xckbMsJ3Gtlu3E6EnprVckbLD1Ed0jia1rTgaq+imtjPP0Ep6J6i39INQT2p6JrUDrgU/uKxnZllF06yyczHAGvZxXFbblnF3V4rJlwGpqetcU1csWdXYXhcBrXtWDJ0FpOTSp8gQbSGSoFTx0QTI5D0IrOw6f24qjIDXRQXf2CClCgU17UBAHlQXD/tQZGnVFZmFEZAUFejjog5vK5A3zxBHX2SN1fx38K+QdCIwYWSO2zkPNQM1H3KrDejoy257oGVvhd5Z7ozWIOo2vnXJM5YRDvNnimPk/af+yFFb1AQcH4ybIzG8tr2mLxL4I7mDI21483LnMZ3cPNzAFrXnm9LTRBn8WfD6fe+2orGyvBj8tYXUV/i7xwLmsuIagcwGtCHHXoOuvBBw994beM25M3tXL7py+JLdv5KK6fj7JkzGOjjc1z5e8c30pXcnKG0DQg7PeWO8XhnGZHZ2Uxjsf3LYpMNlIZGsDw4l0omhq8uI0poEEDYPhzuS13Tl947zvLS7z2XtWWJtMexzLWK3bQubV9HPLuRup/7A0mI8PvGTZcE2A2Xl8TPth80klgcqyc3NkyZ/O5jO7BZJQkn0uJ10qg6vdfh3kN1+GL9pZzLe1ZZ8MZdmGwtiDrmFweyQxNNOUkUdTo6kHnm6fCzx53dtA7czudw4trR0Jt+4bMJLsxHlDrmQs9GjfSo1mrkHu9rE6K1hidQujY1pI4VaKIPOMpjftAWmWvnYXLYPJYu7mfJasyMM0EtrG6gZG3uOYPDR0uOp8yCDZeDmVx/hVufbTL+G83DuaSe7u7pzTBai4nLfRY1ocWsAb8X3OhBsd0+F2R3B4O4/ZbruK1y1ja2LWXI5nwe0WbGgjg13I7lIrSvTToQQd3bG8Sd37HwthmZMW3cFhmLe+un2z5mWzreAPHoczHO7w83CgCDdeJvh3ktx3WHz23sgzF7q29K+THXMrS+GRkoAkhmaNeV1OND09aBtDC+K1xNknb8yeOksby29lhxmLjeGscah0wmkDXglriCNejhTUOKx3hd4zYjad3sLF5fCt2w+K5ht8jJFP7f3VwXudG5jf0YLi8gu1oOHQg9M8Ndt322Ni4bAX745LzH2/dTvhJMZdzE+iXBppr1IOmQEBAQEBAQEBAQEBAQEBAQEBBrNykjB3ZHHkH5wQeX5dlQa66UKDWY6+DpBaSO/SCohcT6wHwPL1IN3akAgcEHYYPcMb6Wt7JSXQQyu4OHDlcevqKQrodaqggtIWIt5VUWuCDG5qKwuFPIrlFjmg8OPUqMD49VMDA9hCgxOb0IMD2nzcEESYGhQa26rrx7EGmvNAelUaC9k5XGp48KdC5K4YTlz99ehtW81R00XLFocUw0V3fmp18gWcXY4a2W7LuPQs43GMwwifqCepKaVTOP+CepK6VBPQ0pwT1E0nfCp7OpX1DSNlB4BPVNKVBQjUdOvUpO5C6W6x7KULa8eHuLjtjwZ1y63FyGgHu0XXthzQ6exfWlePSsGbc279OKgnxuJ04diCS13b5UGVpqgvB0RRA6etAQDxQXBBe3j2oMrEGTma0FziGtAqXHgAO1Bz+TzYunm3tnEW3CR/Av/v5fvqSIhLRFoaFun96sJLRZXJtjkpA7/cSDlYRrQHi7+4KykLcSzmcwONTx7FFen7Q/h8h65DX8kIN6gICAgICAg5LD7/jyXiHntmixdE/BwW9w6+Mgc2UXDGvAEfLVvLz049CDrUBBpdybvwG23Y4Ze4MByt3HYWNGPfz3EvqMPIDy16zog3SAgINPuvdmD2phZs3nJzbY6BzGSytY+QgyODG+iwOdqT1INtHIySNsjTVrwHNPYRUILkBAQEBAQEBAQEBAQEBAQEBAQEBAQa7cIriLgdYaP+YIPMcj6Uz4z8LQFBxmRidG4ONeYGoIPSPIg322c/Fey+y3DwL1o9A9Evb2O7OlBvTIWygcQONUHS4ncvctbDdkyQ8Gy8XN8vxgiumjkZIxskbg+N4qx7dQR2KipUFKKooQVBY4IML2orA9qCwlwBrQ/fVyjGeR3Dj1FBhkjIUEaRp/4IIkrCUGuuY6g6cetBp72A8rqCio5nJwO109xZQxlyeSie0GgP8AcuSHHLnrkuqQf7UWTFBc4n31ki0HpPHhVMphXmomRSp86ZFzQTpRMiVBbPcRp7imVbe0x7zQ07VMmG/sbHrHCixmWcQ6CyteUj7wXHLkhvrRhoFgybi2BA117UE+IEaoJLNUMM7dQir6IK00QEFKebrQVQVCC8aopLcQ28fezO5W9HSSeoBEc/lMtNdgxj9HANRGDqe1xRGsgL+fhokjDuPOWuKtGxv/AEl1IKxwVoQDxc49ASCXJWl5LNOZ5SHOeRU9HkAQdRhCCSeJCD0zaH8Ok/af+yEG9QEBBy/iduHK7d2DnM3iYRPkbG2Mlu0jmDTUNMhb0iNpLyOxB5bsZ8mYmwt9ZeMUt1mbkwz5DESutnskBAdLBHavLTGfg1ofIg6vdeczVv47bKxFvfTRYq9s76S8sWPIhldHFIWF7enlNCPIgZXOZqP7QuFwsd9M3ET4KW4mx4eRC6ZssoEhZ0uoBr2IOMmwO6M79oTeePw2bkwFq6ysX5G9tmNfcua2CIRxxOd6nM41c4dAp0oN/wCHm4N7YPd+79kZzIv3LJhrNmTw13KA2eSN7a908ital7Rr016DoHG7Pz1/u/Ex5e/8XH4Hdd3LJTCkwQ21u4SOayL2WUs7z0emvnog3/2iMVmnz7CfHnJY2vzFjaMDYYSBdkuIvhoPTH6v1EGw8asjvrauxNs2+Mz80+fmzMFpLlHMjgNx3rZnNbLHGOQMryggDgEHVbR2HvPD5x+Ty+9r3NxTQFs2PlhjjgFw4/5kbQXBjG/BY2naehB5tvF24NvYvJ5h/i82fdmOEly3DCS1jtpAxxc2AWfM4hzmacDr50GfxzyOU3L9n7G7l9rNlHcwWVzkMbGxjo533DoiAXu9NgifVzeXj0oOp3huPcvhx4TXORuMwc9m5ZIocde3cMNuI3XPK1ocyIchEQDn68Tx0QcJmt35PYtvjtyWvibDu6UXEMe4MG+e2mZJFKaSOtI4nF8fJ0UHbwFCH0dG9r2Ne01a4BzT2HUILkBAQEBAQEBAQEBAQEBAQEBAQEGvzw/9Km7OU/8AMEHmWQobho4Enj2JI567x5vnyMD+Tl9Kh4E9A7FRy0Udbgs5uWRpoDqCDXisLThYh1uM3ECWW+UcGTaMZff9N3UJfin8Lh1qxKOhc6RpOlCqJWLzV5Yy88Lj3Z9eF3qP8o6PKEHZY3PWV9Rle5uD/wBF54n8F3AorZU/7FUUKC0hQWOagwvYgwPaqML26aqKwkuGgQwxv14jVBHkjBREOaHjpx4oNZdWla6VQaW8x/MDUa+8ssjnshhy+vo1WUSwmHMZDbrySWt8vVVZxLCatFPhJ26UJ7VlljhG+iZ+gVVymFW4mc0qPImRIiwryddetTJhPgwp6tUyuG0tsO4UIbx01UysQ29ri+WmlSsZlnENva2BHRU/eWMyyiG0t7WlK9HSsWTYwQBtFBsIWEKCbG3tQSGDTtRWUIMg7UFQgU4lAogrRBWnTwA4koI1xkWRikQ7x/xj6o99EaS7u3uJdIS9x6UEXn5vKdKINJnt2WeG5oIgLjJU0jGrIyeBk7fwfOg4M3El5PJPcSOklkdzSPJqS7+3QiNvYVcG04NINelUdng6czz2Ajr1UV6VtA/+nSdkn/shBvkBAQajdtzuK22/eTbdsYclmGtHs1lcyd1FJUgODnfi1oKivWEHhG7Np7i3zaW+Kx/hhDtPMSTxSXO43vt422ojcHPdE6AMfJWn9jqA7bxT21vK13dtTfO2bH6cuMAya1vsYXtjllhnbyF7C7StHOr200OqDWbesfEjN+NuM3fnttuwuIjxU1pAzvo53xjmeWidzaem9ziaAaCnagxX1l4mbd8ad0btw+2nZnBXlraQPiE0cMk3LFEOe35uaro3tcHNI4INl4dYPxAuN27s8Qs7iI8Zkcnass8JhZZgTywNq0TSMDuUOdGzWleJpSiDmt12W7Nz4e9xd/4QWzN0XrXw/TbJLUQRyP8AR9pbOKSVb6wBd7pQbvffh1vGPw12VaY1jc1m9nXdle3Ftz8puBbNIcyNz6VoaAV15e3RBJ8VLDde8dobQurbAXVrfxZ21vL/ABbyx8tvDD3rXPeWnlpwOnWg9SzlndX2FyFlaTm1urq2mht7kcYpJIy1kgp8Vxqg+cLbZm7rPw5u9mR+F1vJuBlvPDJuNzrRzZOav6eKRw710pbQMHNxpw4IO83J4e7lzP2dbHakFv3Wft8fYg2crmtJltSxz4uavKHHlIGtKoJG5dv7l8S/COfG3uHft3cFvJE+0tLxzJGPmtQ1wdVtf0cnM5g5hp06INTiWbmvJ8fYSeD2LsbwSMblsjcts22bYwf0j4eRjnkuHqjWnag9tY1rWhrQGtaKNaNAAOhBVAQEBAQEBAQEBAQEBAQEBAQEBBBzY/8ASbrsYT5tUHmF9/5hrjoTqkjXU5ecj1nOOvYAg4fOuMOSle30av5mnsIBQYYsvDI3urkelqA/r8qQNzityXWP5WEm8sminc8w5ox1xuP5p08io7KxyGPvozJZytkA9doPpNrw5mnVqgmxlzaVqB2oN3j9x3cADZHe0RDQB51p2O4+dB0Nnl7C6ADJQyQ/9N/omvZ0FFTCCD2oLSFUY3NUGF7OpBHkboisD2/8EGFw1QWObUaoMMkQPlREOWAnoQQZrStdAfcVGvnsA4kFmp/uTI11ximHjGOtZZTDWz4SMg1j1V1JpQJtvR1/yyPIsosxmrEMG0U/RkdHDqTUaWRmHbWvIVNRpSY8XSh5NR0qal0pcWPA+B2damVwmRWJ6Gjq4KKmRWhGnKipkVtQCo86gmRRdJUkSo4uGlUEljeHUiszWmnagyAGqC7yIK9HYgcECoDS5xDWji4mgHlJQaq83PjYQWW7hdTcKMPoDtLveREH6Xnunem6jfiD1Qseqru+JbwrXpKyRDupYo43XE8rILdmjppCGxtrwBJ60HDbg3xI97rXCuLGDSS+IIe79k0+q38I6+RByTquqXceJJNSSUEi1dyOBbXyoN/i3NeDU0PSOtB2OEexopXo06EHpOzjXHSmtR3un5IQb8FBcgICAgUQKIFEBAQECiAgUQEBAQEBAQEBAQEBAQEBAQEBAQEBAQEBBCzQrirsf925B5ZeP1IqKtNRVBq76bubSSStHUAAP4R18wCDk91A+0teSQ18YcCeyoQcpcyhppTTjX30Edt5Kz0mPLR1K5TCXY7ku7SdtxGTHcM1ZMw0cOgjtB7UHd4TxVx04ZBlm9w6tBcRAltet7OP5PmTBl2LZop4G3NpKy4gdq2WJwe0jyt/vUVi9ve13I4Ejs4IN1idyX8LmRMkL4+HdSekPcPEe4g6m2zMUjQJmd27pLdW++gnNfHIKseHDooVRY5vYoMMjEEZ7EVhkZ2oMVEFC0IjA+LmOqDC+AU0GnQgjvta8R/YII8lk08dKmqojPsGmuiDC/HDqQYjjW04edXIt+jhrooLhjx1VPWmRkbYgU7UyMzLPTXyoM7Lan/FBIZbjq7Agysj0oeKgzsioisrW6dqC8Np5EF1EFUFeR3GlAgtkfQGlKojQ5SOe4NJJCWdDODfNwUqtmp+jooQaca1I6FlMsYSLaIEmTl5WN9Z3Bo8pKitJnN9YrHh0VlS/uho7lJELD+E7i7yN86DgsvmMplphJfzl7GOrHEPRij7GsGg8vFBBFT6upJ9bhwQC0UBJBJPR2daC9ly1oAA4HToVRvcPKXkRija6ur1KGXUY6cNexnQKivYEV6rs00wzT8aRx+8EHQtKC8FBVAQEBAQEBAQEBAQEBAQEBAQEBAQEBAQEBAQEBAQEBAQEBAQYbtneWs0dK8zHCnlBQeN5dxhlcKaj+wKDV7ik5bSAD4bi4/igAf3oOe3C10uLs7nUNA5TX4pGn5qDj7kDnLub3EERxbTU17OpBgl9EcKV6EEV5cgl4rcOXxFx7Rjrl9tKfXLDo4Doe06OHYQg73E+L9pIGtzliWSigN3aULT1ufC4j/lPuIPSNs5TC5iMS4u8guiOMcZ5ZWj8KJ1HjzJkdPC2gQSG6UIOo4UQSo7qduhdzDt1QZhdhw9JtPIgo4xu4HzoMMjexFYHNoUVYaoihCItc06oMbo6+6gxmEILHQ6oMZt9UFvs6C32bigr7ONPuqi4W7fJVQVbBQU6EF4h0HUNEGQR9iC9rB0Iq9rKGvAoMrYnu9Vp8qDI22kPEgdiIvbbAauNfIhlcI2t4BBjlDiKIIjmEDiUEK8EUURlne2KIcZJHBjR7rqIOIzO/8AB2xfHaMffStHEfo4a/jH0ne4EHE5fP5jMSHv3nuKUZaxDkhaPJ09pKDVyHkFHOAI0DR/aiDF30Q1a0vd0V4Ki10szz1dA6T5lMiyTkhaDM6leDa1d5k7ot9vc7lbBHU/HPUrhG/w8M0JZJKaySD0QeFCmVw6zD88jmwtFXc1B5Sor17bdI8cyMHRrnD7yDeRuRWVpRF4KAgICAgICAgICAgICAgICAgICAgICAgICAgICAgICAgICChKCxzh08OlB5Lu2zMc0rg31S5rgOw6KjiMjdyz8ge7m7pvdsHU2teKgx3QNxti4aDzGB1R00o4H7zig4i60NBrTjTjxVGuleKmp1QR3SOrUGo6igxuuGV9Ia9NFBY57COPTwKDER1FAhurq2mbNC90czHAxyMJa8EdThqEHbbf8aN6Yt3JcXAycHTHeDnd7koo8edB6VgPHjaN7ysykU2JmOheR38FaceZg52jytQd5htxYDMsD8Vkbe8B+BE8c/zZo/7iDa8pB1FPKgpVwOmqC8H3OxBXlaa8DVBaYI3dBHkQW+yjocUMrTbP6wUMrfZpPL7qC020p+DogtNtMdAwhBb7LN8QoKezS/EKCotZtaMNemqALOb4h+4gqLOY6FtO00QXCxlp0CvHVBe2wcOLh5kGQWEY4uJ8yDI21hHwa+VBeGRtOjQO2iorQ0ogcqClERc2CV+jGF3kCitJuDcmHwREeQlIuXN5mWsbS+Qjr+KB5SoYcJkfEfMXbnMxlo20i4d4/wDTS04V4BjfMkyuHF5i9u7pxkyN4+4mZoBLKXEdjRwCsSxlpXXgoeSEdrjr99BjdJdPpzyENrqAaBFDbOPpObp8Z3oge6U6ykzEIs+Qxtvo+4D3gasjFfu8FlpnxTV5NdPmb25fyWbDHH2cdesqdIIiZZbTE3MjhJdSlrfOUyYbWGWwtR6GvGriKpgy2VhlYJJRrWnqt6EV6LtGxIjdeyig1EfDh0lB6LgnctkyulauPulRW6ifVBJY5BkBQXICAgICAgICAgICAgICAgICAgICAgICAgICAgICAgICC0lBaXIMEr9CiuK3RbtfcyO1pK3m/wAQ0KsJLyjMWksF06Jo9AVcG9hVmEiVNvnvYr+zdQtlZzcvSagtP9yxVxN6xweWk0OoPXp0INVMASART+3BBDl5i7lH9ggiyOLTrqAqMLpRU61qgtEoA9FxFPMmQ9odwJr2qCplNOPHqQUEzgRUVH9yoyRXckb2SRudG9tSx7SQWnyjUKDr9v8AixvnFuZFBlZZYKjlhuqXDOOo/SVd5irEJMvTtq+MWcvZBFk7K3mJr+lg5onHq0q9qz9Nh6j0ey3HZ3LAXMkiJAJBAcPOFxy5IbCPI2D+E7Aepx5T92iZMJTS13quDj0BpB+8qi4gjiPcQUqEBFERWqAgIKhFV0UBBRBUBBVBUMceAJQXttZncGEeXRBmbjpT6xA+6gytx0Q9ZxP3EGZlrAzgwV6zqgy00QeY+MJgsYIMkLVs9zzCMSvGjAanXrWEd2U9nkM2UzV8e6jJbFUlwgby0r0VWUTEMJjKFJZ28BEl3cxWzDrVzud5H4o1V6yTMQ191ntv27RyGW8l5dWtoyMGvCvFNM+Mpq8oa6TceSmcW2dmyJruHKwvd+UUzWE0zKx+Pzd8Q69mLWnUiV2un4KTuTPZYpELhjsVbN5pZO9I17PMkVtPc1x4Av4gS23jBbUU0pxWXSDrLK113PUa9oGgCmRY+GCEkSyVe7i0alIiZSbeTp9o4h2RvWMbE6OPi9540/4rKIhMy9fhgbbwMt4xQMaOanR2LGZZxDp7H9FFHH0NaAorbQv4IJkbuCKztRF44ICAgICAgICAgICAgICAgICAgICAgICAgICAgICAgILSUFpKDE9yKjSv0RGiyrGzAsPEatPag4TcOJMo5wKEArKJ6YSY8XCxXD8Tk2XPdCUMqJInEtDmnoqOCmDLl8rI+a7klcA0yOc+g4DmNaBRWsla+tGip6kEKUNbWtWnz6q4REe2prxHQoqNIw69ZQYnNp0a9HUgt04V91AJ4U92iClSe00QOejqnhwoUGaKVtKAjs7FlCS7DaGUZbXLQ933VzxMTDr2iYl7bgcvBJCzUOBFT1rhtVzUtls7sMkbVlC2nSVwzDliWnltiCXRuLCBqBVp+4rhMtdc5jP2IHs+RnjDfVHOXAf4XVCZGmufFPe9lVrb+OXlFazQxPPnoCqi36+N6xhrvo2yuGj/ADGlsjXdmrXU+4isrftGZphAuNuQVHrcs8oJHZVpTJhKi+0rYlv6Xb8rT08ty2n3Y1UZm/aQxziQ3ATkDj/umf8A4ao6na/ipbbgdRmKlttaVdK1/wB5oUHdQF0sbXlvIHcAeKZMMnLTQnzIoAOmqC+FjXStY5tQ466ojYts7cCnID5UGQRRjg0D3EF1KICAgICAg5XxJxlzf7Wu2WjGuvGAPgLhzAOB6lhbzWHzbd7d3fcPdDkchFbtaPTjjcXe5yspquSJ8occ180M7RxcTee6vHzvB9Kg5aDzkrLTMpriGGWfbeNDhDE18w9Vx9Ly6K+n5p6kz2hr3ZvIzgx2sJbGeFByhY/RC6bT3Yhb5Gb0ppSxxNHDsVi8z2YzFY7sgtLOHWaQV/CNSfcCuifFI3YntCUyVpFLWFznceZw0AK45xDljMsgs5uXnubnkA9VjdOPSrrnwSNuGXGwRTXbIbVnPISAXO1rU9KkVz3ZTOHsm1MN9HWjYh6dy/VzqdfD3FyWt4QwrXxl0kNqWEAmvKavPW7/AILjcjY20tTVBtbZ/BBsInIJDCisgKIuQEBAQEBAQEBAQEBAQEBAQEBAQEBAQEBAQEBAQEFpNUFpKDE9yKwSPREaV+hQafIE8Qg1skcdy2hA5vIg5Hc+0famPfCBHMOBpoVcph5plsTf2czhdQuY0aCQat86ZVo5YSBzDXydCDXzRF3M49HDVEQ5QCS3hRBHc19dKU6PcRWIg9LSPIoLC0HzaghBZygcAfKEFCyutfOEFpDgOFR11QGOYCC00KoksmexwcyQtPRTRMph0eC31ksc5oMpeG+sQfvrki/m452/J6LhPFDE3UYbcyGNx4k6hJpE9jXMd3V2WSx1+1vs9w1z+LQDoR1LCaTDONyJSJMK24rzMq3zrimGbVXmxLS5JJia4EagmimFy1/1ZQkB0T3xeQ/coVPq8zohXXhLJcOPLduaTqBQFM2MQxx+Cven0roNNdS1o+8mbfAxDeYzwUxEX/mZXSg0JoA0aeRMXlejv8BtPD4oN9mgAI7PvrKtfiky6djm+RZYRfzM61Rhmv7KEHvJQOsdKsVmWM2iFcHkLXIXUzrd3OyCgJ7XcFbVwlbZbxYshAQEBAQEBBHyEXe2crOXm5mkAe4sbdlh8p7nbuaTP3ltDCbdrZCG9BIHT7oWcbsRDjnbzKJDs3LXAMt3M5tdW8zuVoKx9WZ7MopEL3Ynb2OIEkzZJnVoGDmNRqdUitp7pqjwRHXPft5MbYF4Oglk9EE9TarKJpHjljNbz8IYnYnIvZzXdwy2aRq1pHH3FfVnwgjarHdZTCWjTT9NIKE11qVjOZ7yzjEdkS4yz3kiJvds6AkQrJi8Tmc1KGWkbntaQ18nBraoPWtleHkGMYJXt769Or5DqG16B5FlEpMPQYbWK2i5GAGQ6vd0rFUeWUN9EHigkWzzUHoQbe1eaDpQbGF3BBLjKKygoi9AQEBAQEBAQEBAQEBAQEBAQEBAQEBAQEBAQEBBQoLSgscUVhcdEEeQoiHM/ig1t1qDXgg1HemGavAHpQTWiOaOnGoKDX5Lb1vdRmN7A9jhq06oPP8AO+GLH8z8e8wvH/TdUt9xBweZ2rmsfKRLbOlib/1WNJGnuK5TDm57eQO1aQfiuBH30VG5ONRTqQY+Hb0qCx7Qfg1r0oI0kdK8lR5Qgxd48cdT29aCnO86cvRwQVa0HVzaO7EGTu21oXFp6ygsqGuNag9KC4O5eGnTogkW2SyNt6VvM9hbp6JIXJXcmGE7cS6DGeJu8LBw7u+eQPgyDmH3Vl6ue8Qw9LymXTWXjpuKGntEMM7h8Llo2iZpPguLx4t5bePDJGt76xZ6JHpNNBrxrVTTT4mq7bWvjXhHODJbcNJNKg6Dy6qaK+a67J7PGrbok5H2r2njzcwDT2q+nXzTXbyZB424ACrbN5/xtTRXzNdvJil8dcU0EQ2bu8HAOe2nu6por5mu3wayXx0y0jyLeC1iaBp3jiTX3CE+nyk+rzYH783VkSOfJwxNIpyQUFT2mqapjtCaYnvK6K3uJY2G4v3yEkuJM3MCeuo+8pN7SsUrD1zwqtRDgZXh3OySUlklS5zgOPM7p1WEy5IdqoogICAgICBUIKEihJNAOJQeGeJs8TM/JNY30RY8ASNZyEhwFNVhWmO8Fpz4vOb2a1kJN7ki86kta/o7AFlmfkkRCB9KYC0c020Jmf8AHcQfd1TGe8rlGud030ukTWRMpoANRXjqrERCdWsdcXdw7l5nyuPwBV3bwCuTDdYnY248kWOjtXQxP4SSAjSla0WOVd1gPCC0ZR+Se65kP/TFQwe4OKD0bFbasrKIRwwthiA0a3RUblsbYmUjFOpBDupgxpAIrTU9vUg17Hl7uZBsLY0p2INrbGhCDZQu0CCZGeCKztRGQICAgICAgICAgICAgICAgICAgICAgICAgICAgIKO4oLSgxPRWF6IjSIIcx4oIE/nQae9j4oLLC8LH92/3Cg27HcwB4oL3QMkFHAHpQRLjEQyggcD0HUIObzGwMTegm4txzEU52ihHuqYXLi7/wAGYRV1neOb+DIwGnugpmTEOXynhTuC2bzQhtw2p9XQ091TV5mHM322ctZPLbm1lYfgkt0PkI0Vi0GJasQEV4g8KEUVRY61B6teBQYjba82oA4hBR0JaNDw4H30GMte5oFeHAoKOhdQAngNCUFrGCgDuHRXqQZO6GuvuIKSM0oHcOlBQQOPE/4SguFq5wJDuUfFroSqNhY+zROHetDx0gpjKOghudvSR8kzG1pwNfvpoTUg3tjipGg2zw1reDSTRNMwuYQfoq5kdVgBbXU11TImQ7WvJXENbzh2nHp61NRht7XZt4XND5Q0AejQ0oPuK6pMQ3dlt4QNpJdOIHRz9vQr1Y9HvXhZfYuPbkdjHcsdcwud3sfOKipqKdas0nGSLx2di++smGj542nqL2++ppnyXVHmjS7hwURpJkLZp6AZWV81VfTt5Jrr5o0+9NqW7XOly1q0Mbzv/SNJDSaVIGqenK64aq48WfD23a5z8zCQ31i0OdqTSmgT05TXDWXHjr4eRsc5l66bldykMYfOK9CsUjzg1z5ShXH2gdjskexjpXcpaGPDCQ6vHtFFJrHmuZ8mluvtH45r3NhxchHGNznjUdFQAaFMVOrncl9ojckszhYWsUEP4ervPRMx5JifNx2e8Ut6ZmJ8Nxk5GQSevFGQwHsHLSgTX5Glyr/aZnUHO+nrUqSeqqwmWcQm2m1s9dO/QWcjufi4tNPurGbwumXSY3wj3DcgOnkZbx6cak0PZ76avIw6bG+C+Nje195cvuS31ogKNPmV6js8PsLEY8tNrZsjcAAJCNaJgy6KDEQxijtRwoBQKolMgjj9RtEF3k8yCNdTiIHrPHyINHcTmaQgeqEF8IJI7UGythwCDZ2+hCDYwHRBMjOiKkNKDIERVAQEBAQEBAQEBAQEBAQEBAQEBAQEBAQEBAQEFHILSgxPRWF6IjSDQoIkw0KCFM1BrLhnYg1N1GWu5m9HUgl43JUcGSGvQCg3zQHAFmoPR0oKtNEFw1QWOiidxaEGB+Pt3cBQnQoI0uEjeCOVrmnQ8wBUmIXLV3mycTOSZbGBx6wxtfvLHRC6paG98KNtTuLjamMnU8hoponzXMeTR3fgriXcxt7iSN3RzagfcTFvM6NPdeCV3xivY+BpzCh7Kpm3kYq1dx4N7mYCI+4k00PPT+5TVPkumPNqbvwy3bbvc02YeKV5mODgr6kJolBdsHcrTyusnCnX1HpV9SqaJRpdlbkhJrYvPkFTT3Encr5miUGXAZWI8slrIDXgWu95PUr5miWP6Kvq8ogeHDiC0q64800yq3G31DWB5A6aHRXXHmaZYn2l1GfTjc0dFQQE1QYlYIZxWjTqPuK5TC7up+FHClB5+lMmGZs96wcrHlrW6EAlXUmlfFPlS6sb3841HLWv3E1mhV8+Xc70nSE9OrldaaIWu+lJHBjjKaeiBVx06lNS6UmGz3GwVh9oYQa+gXt1HTop6nxNHwXm13bN6RN4+h5QeeQ+4DVPU+K6Pgyx7W3fN6trcnpqS5T1I810SubsvdT362U3M40JPMdVj6tfNdEp9v4YbwmoBalvT6RoPuqerC+nLZReDO7XP5XtY3oPpJ6nwNDaW3gnmh/mTRjt5v7qJrnyNMebbW3gpKW0nvxqRXuxU/dCubeSYhtIPBfC8wM1xPIRpRppXtOifUdG8sPC/bVtRzbHvXj4UhqD7iac+Jlv7TaOOtwO4soYqcKMb7yRSDU2LMOxo6B+KAAssJlJbjoGUqKnrKqMrYY2t9FoHbRBdQdSCh+4gtIqDTh0koIt1dMia4NNOslBoLq7fM4gOPKgsjjrTtQTYWU4/wBu1BsIGEUqg2EAQbCEaIJcZQSGIrICiLkBAQEBAQEBAQEBAQEBAQEBAQEBAQEBAQEBAQUPBBaUGN40RWF40REd4qgjStQQ5mdmiCDPHQFBrLiEGtfcQam5iewlzBQoJuMzsjHd3KaDrQdJbzwztBDhr8IIMhaW6Hh8boKBQIKiiCulEFaIBAqgpyMJ1AJQWG1gJ1YFMC04+1PwaHsKDG7FwGtCQPKgsdiYya8xr26phcrfohoOjhXyBTSZY5MIx3rNY7ytBUmkT4Lqlhdty2J1giPlaFPTr5LrlT+nbcn/AMvEeivKE9Ovka5R59pWE5rNZRSdpaFPSr5Lrli/ofEn/wDp0PZ6IT0qnqSp/Q+F/lkPA/BCelU9SVP6FwgJrjYeNeA86elU9SVzdj4dh5mY2JruIcB0p6NT1JZGbOxory2MTQTV1ADXzq+nU1yyN2lYBwPscII1Hog6p6dU1ylDAxAU7mNvZyhXTHkmqWRmEjAoGR9oAAFU0R5GqWZuKp8UeQLLHwTK8YpvWNEwZXjFx8HE0VwZXtx0HWSiLhj7YUPLqgvFpbt4M1TAvEbBwaNEwK8tOxBTo0QCKCiCiChQWkjQdfD/ALEFHgN1ef8ACgg32QYxtGn3EGhuZpp36ghnV5UFkcfZ5QglRRaoJkUdEE6JnSgmwNpQoJ0QQSoxogkMRV4RF6AgICAgICAgICAgICAgICAgICAgICAgICAgICC0hBY4IMTgio72ojBI2qCJKyuqCHKzzIIM8fnQa64gqKEeRBqbm01qNCOBQW2mYubGQB55mA6/2CDrMZnILlgo4GvrNOqCfyV5nQkGgq2Jx+8730FjJm8wY4GOXj3b9He51+4gyjqQFRUU6VBXT/igrxQOKAgrRAQEFdaoGgCCunBAI8xQECgIQXDyIAFNUDigEIKcor1IKkDgOhA4eXrQXA9ioEUQUA/7EA8EAqCmp06EDsQU6UFr3NY3mceVo6TwQUaXvHM0cjOiR4pXyN4+dBZJPFEDQ1fTV54/8EGruMi+R3LEOY9fQgiiAl3NJ6TvuIKSQNJ4aIKC3IOnuoJEcI6kEqKJBLiZwQTIo6HVBLjagksGiKzN4IMg4Ii5AQEBAQEBAQEBAQEBAQEBAQEBAQEBAQEBAQEBBRyCwhBjeEVhe2qIwPagjSNQRZGIIksdehBCmhQa+aDig1tzaVrpUoNU+Ge3f3kDiwjt007EG1xu8JICI7xpbr64QdZZ5mwvogOZsrCPVdqgzutXj0rKYAfqJquZT8F3rNQY5rx1v/5yB8A/WtHeRU6+ZvD3QgzxSwzMD4ntkZ1tII+4gvqT1IK6hBXT30CqCnN1oHOEDnQOcoHOUAP8yBzoK84QVD6oLg4IKhwHSgrQaHrUCgQKUHaqKih8qAQECqCpKoDsUFCR0lBSunYgqOoJAjyX9qx/dc/eTfqoxzu8zUAe2y8Gi1j6S+j5D5GDQe6UFAba39MuMstKOlkPMfeHuIIdzlCSQyrndiCG5k0ruaZ2nxQgvDGtFGgABBcGV0QVEOvagyth07UGVsI00ogzsiKCTFHRBJjZQIJDGoM7AorMAqi4BBcgICAgICAgICAgICAgICAgICAgICAgICAgICAgILSgscEGFw6EVhe1EYXsQRpGII0kfYgiyw1qghzQdiCFNb8aDig11xaa8KoNZdWDXAgj3EGu7q8tHl9rI6Nw1oOCDa2G9r+1LWXbC9g0L28fKg63F7wxty2gnaCeLCR91BMfj8Rcu72NvcTVqJ7dxjd9zT7iC11lm4aOtrqO9Z+qnaGPPkcEGA5qeAf+oY+4tQP+o1ves7fVQSIMxip+Xu7uIl2gBdyk/lUQS61HMNR1jUedBbVBStCgNPagva0HoQXcgQORv9tEFeRvuoHI09CBy0OiC2nEIA7fcQXB2qCtSguBBQXVBQNEFdEFBWugQWSzwwt5ppGxgcS4gffQRX5ix5uSEvuX9DYGGTj28EFRJl5x+itm2jP1lwau9xjUFfYG8tL27fc9JjH6KOv4rdSPKUD2uztGclu1kTRx5RSvl6Sghy5CaT/LB8vAIMJikk1lfX8EaILmsY2ga2iCvH30FQw1CDI2P3UGVseqDKyPggzMi7EGdkQ86DMyNBnYxBma1FZmtQXgIi8BAQEBAQEBAQEBAQEBAQEBAQEBAQEBAQEBAQEBAQEFCOlBaQgxuaisTm+dBhc1EYHsqgwPjqgjSRII74QgiyQIIcsA108yCFPaChQa+eyqTUeT3EGuuLAEu0JHFBrJsaQ4OYS1w4EaIM9pmszYuHJKXtHQ7X3EG/x/iDK2jbuL8ZzUHSWG8sdcDSUMJ4tJQSHWe3r4OL7eF5fQlzAGnT8WiCxm18fGXOsby4tHHVvI4FoPk0QDidxxU7jIQ3Tenv20d56f3oME8254fSkxjZGAekYXF3DyE/eQYhuLu3BtxYXET6VIDeanuGhQZ4t04Y+i+V8buBa+M6eWlUEyPOYaR3K29iLuFCS3X3QEGdt7ZP0juIndge0n76DKJYzrztp+MPfQV7xnxmk8PWHvoKFzKcW0PaEFpewGhc0eUj30FOZg+G38oIKOlhbq6VgHWXAf3oLDkce0VddRADj6bSfuIML8/ho9fa2v/EDnfeCDCdy4/jGyeWvAtjoCfKSgyMymUmb/ALbFS0PB0poPvIMjGbmlADm2tpQ6kkyHzVKCrsTdSNIu8pKajVsIbG330CPFYO3IeYu+k+PM4vJ/uQZXZOCJvJEGsb8VgAHmCCM/KTSf5bK9qDCfa5K87uWvEDigo2CNpqRzHrKC5x6ujRBShOnUguDPOgvbGgyNjogyNjKDKyJBmbHRBlZH7iDO1iDK1nmQZWtRWVrUGQBEXAIKoCAgICAgICAgICAgICAgICAgICAgICAgICAgICAgILSEFpCDE5qKxubVEYXNQYnsqgwvjQYHxFBHfFqgjyQVrpqgiyW44U1QRZLbpIQQ5bMHo9zqQQZsfpSnuoIU1j1ahBDlsHAkgcBwogwG0oaUQZoTcxurFI9nkr95BsrTOZiCgEveAdaDbW+8L5ukkNe0FBsIN6QcZGOb1lBsYN3WLtO9LfKaIM/0ribgfpGxSA/Ga0/fCC11ttyb17SB3kby/mkIMbsDtiTX2YM/Zvc0ffQWna+2zo2NzT1iQk/dqgxjaGB6Hyj/ABt+Sgr/AElg/jy/lt+Sgf0lgjUl8xr087fkoKt2rt9p17w9heP7gEGQYDbbKfoCQOuR1PvoMgx23IyHC0hr0E1P3ygytusRDXuoYWH8FjfeQH5+3aCGu0HQ3QIMDs6Xeoxzq9iDEcjev9VlK9aCwm9f6zw33OlBb7KCfTeXdiDI2KJtKNQVr0DoQUNTp0dCByVKC4R6dnQEF4j4ILwxBe2NBlbEaIMjY0GVrEGVsdEGRrEGVrEGVrUVka1BkARFwCCqAgICAgICAgICAgICAgICAgICAgICAgICAgICAgICAgEVQWlBYQgxuaisbmojE5iDE5iDE6NBifEgwOiKDC+DsQR32w6vdQYH23HTVBGfa1HBBGks+imvFBGksRxogiSY8U9UII7rB3QCgsNs4cejpQXNiI1HkQZWs11FaaaoMjYoyNWg9iDK23h6qeQoM7bYV0e4V6aoMrYJRTlmeB5UGUR3XRcPPXUoL2tvOHtDqeVBeI70infuqguEN103Dh7qC72aY8Z3+dBcLQ/CkceyqC4WcXTU+6gvFpBpVoogvEULeDAPc4oLxpSg8iCpJ7e1A18qCvKfcQAw11QVEZqguEaC4R/cQXtjCC8RlBeI+CDKItEF7Y0GQRoMgYgyNYgytZRBeGIrI1qC8BEXAeZBVAQEBAQEBAQEBAQEBAQEBAQEBAQEBAQEBAQEBAQEBAQEBAIqgsKC0hBY5qKxuaiMbmIMZZ2IMbmVQYnRoMToR1IMT4kGJ0XYgwvgB6EGJ1sEGB9tx091Bgfa8dPcQYnWYpw91BhdYg9CDF7EB0IAsuyqB7JToKC9tsQT95BeyAjigysjcNB9xBlaw1QZGxn+5Bkax2nSelBcGHqQXCLh1ILu7KC7kPWgqI+rzILhH1IKiNBXux1ILhHppwQVEYQVEfYgu7vzoLhEgvbEUF7Y6dCDII+sIMgj8yC4RoLwxBkEaC8MQXhvYir2tQZA1EVAQXAIKoCAgICAgICAgICAgICAgICAgICAgICAgICAgICAgICAgICAgEILSEFpCC0tRWMtUFhYFUWOYgxliCx0fQgxuiCDG6KqDG6GpQY3QILHQdiDEbccQEFjrYVQYzbCvBBabWvHggsNp2IKey6cED2UDoQV9m7EFwtkFwgogvbD2ILxDqPvILxEguEXYgr3SCoh7EFwhKCvcoKiE9CC4QoKiFBcIkFwiQV7pBeIkFwiQXCNBcI0F4YguEaC8MQXBqirwxUXhqIuAQVogqAgqgICAgICAgICAgICAgICAgICAgICAgICAgICAgICAgICAgICAgIBFUFpFEFCEFpairSxBYWILS0ILDGiLSxBYY0FhjQWmIILDF2ILTAgsMHYgsMCC026ChgPUgp7OepA9nPUgez9iCvcHqQBb6cEFwt+xBeIQgu7nsQVECC4QoLu6QO5QXCJA7lBURDqQXd0gr3fYgr3aCojQVEaC4RoLhGgqGIq4NQXBhQXBiC4NQVoiK0QXUPSgqgICAgICAgICAgICAgICAgICAgICAgICAgICAgICAgICAgICAgICAgICBQILSEFKIKcqC0tRVpYgtLFBaWdiotMYRFDGgtMaC0xoLTGgp3SB3QQUMQQU7oIHcjqQO5CCvdIHcjqQVEQQVESCojQVEaCvdoK92gqIkFRGgqI0Duwgr3YRVQwIK8nYgcnYgryIKhiC7kQVDEFQ1EVAQVAQVAQV5UFaICAgICAgICAgICAgICAgICAgICAgICAgICAgICAgICAgICAgICAgICAgICAgIFAgpRBSiClEFC1BQtQWliKpyIKFiCnIoKFnYqKcgQU5EDuwiHdhA7sIHdhA7sIK92EU7vsQV5OxQV5EDkQV5FRXkQORBXkQOQIK8gQOVEV5UDlQV5UCiCtECiCtAgUQV5UCgQVQEBAQEBAQEBAQEBAQEBAQEBAQEBAQEBAQEBAQEBAQEBAQEBAQEBAQEBAQEBAQEBAQEBAoEFOUoKUKClEDlQOVBTlQOVBTlQOVA5QgpyhFOQIHIEFeREOUIHKEFeVA5UCiCvKgUQKIFAgUCCtECiBRAoUFaFA5UCiCtAgICAgICAgICAgICAgICAgICAgICAgICAgICAgICAgICAgICAgICAgICAgICAgICAgICAgICAgICAgICBQIKUCByoFCgUKBQoKUKBQoFOxA5UCiCtCgpQoK0QOVA5UFaBAoECgQKBAQEBAQEBAQEBAQEBAQEBAQEBAQEBAQEBAQEBAQEBAQEBAQEBAQEBAQEBAQEBAQEBAQEBAQEBAQEBAQEBAQEBAQEBAQEBAQEBAQEBAQEBAQEBAQEBAQEBAQEBAQEBAQEBAQEBAQEBAQEBAQEBAQEBAQEBAQEBAQEBAQEBAQEBAQEBAQEBA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69874" y="3377755"/>
            <a:ext cx="202106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Absorption data can be correlated to SEM measurements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Surface defects are characterizable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Future Plans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Obtain size and distribution characteristics over a large area</a:t>
            </a:r>
          </a:p>
          <a:p>
            <a:pPr marL="1485946" lvl="1" indent="-5715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Analyze additional samples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85C90E-217A-9081-A484-207EDD83996D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Conclusions &amp; Future Plans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844300-C64C-9CE6-E09B-128DA21AE9F4}"/>
              </a:ext>
            </a:extLst>
          </p:cNvPr>
          <p:cNvSpPr/>
          <p:nvPr/>
        </p:nvSpPr>
        <p:spPr>
          <a:xfrm>
            <a:off x="279106" y="1294670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2575076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E2080117B48148A682FD1EB3721533" ma:contentTypeVersion="11" ma:contentTypeDescription="Create a new document." ma:contentTypeScope="" ma:versionID="e7d3eecaabea0514e3e655e89b2bad43">
  <xsd:schema xmlns:xsd="http://www.w3.org/2001/XMLSchema" xmlns:xs="http://www.w3.org/2001/XMLSchema" xmlns:p="http://schemas.microsoft.com/office/2006/metadata/properties" xmlns:ns3="1d095ea6-77f3-407f-a90d-af96c7a272fe" xmlns:ns4="7fc7a54d-cdc1-4159-a3b8-4dd5ba32d88f" targetNamespace="http://schemas.microsoft.com/office/2006/metadata/properties" ma:root="true" ma:fieldsID="9d2474bed398026488953a4b37874021" ns3:_="" ns4:_="">
    <xsd:import namespace="1d095ea6-77f3-407f-a90d-af96c7a272fe"/>
    <xsd:import namespace="7fc7a54d-cdc1-4159-a3b8-4dd5ba32d8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95ea6-77f3-407f-a90d-af96c7a272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c7a54d-cdc1-4159-a3b8-4dd5ba32d88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d095ea6-77f3-407f-a90d-af96c7a272f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5D3040-80C8-4770-96B4-1C8D420E24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095ea6-77f3-407f-a90d-af96c7a272fe"/>
    <ds:schemaRef ds:uri="7fc7a54d-cdc1-4159-a3b8-4dd5ba32d8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A8ADAB-7740-4EC2-9A01-7F2FD72EC493}">
  <ds:schemaRefs>
    <ds:schemaRef ds:uri="1d095ea6-77f3-407f-a90d-af96c7a272fe"/>
    <ds:schemaRef ds:uri="http://schemas.microsoft.com/office/2006/metadata/properties"/>
    <ds:schemaRef ds:uri="http://purl.org/dc/terms/"/>
    <ds:schemaRef ds:uri="http://schemas.microsoft.com/office/2006/documentManagement/types"/>
    <ds:schemaRef ds:uri="7fc7a54d-cdc1-4159-a3b8-4dd5ba32d88f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DA5E008-ED04-43FF-9DFB-56BDF458FC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220</Words>
  <Application>Microsoft Office PowerPoint</Application>
  <PresentationFormat>Custom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Owensby, Anna E.</dc:creator>
  <cp:lastModifiedBy>Coe, Michelle A - (macoe)</cp:lastModifiedBy>
  <cp:revision>28</cp:revision>
  <dcterms:created xsi:type="dcterms:W3CDTF">2017-01-13T18:50:03Z</dcterms:created>
  <dcterms:modified xsi:type="dcterms:W3CDTF">2023-04-14T21:09:46Z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0x010100F2E2080117B48148A682FD1EB3721533</vt:lpwstr>
  </property>
</Properties>
</file>